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355" r:id="rId2"/>
    <p:sldId id="259" r:id="rId3"/>
    <p:sldId id="302" r:id="rId4"/>
    <p:sldId id="263" r:id="rId5"/>
    <p:sldId id="261" r:id="rId6"/>
    <p:sldId id="265" r:id="rId7"/>
    <p:sldId id="266" r:id="rId8"/>
    <p:sldId id="257" r:id="rId9"/>
    <p:sldId id="349" r:id="rId10"/>
    <p:sldId id="350" r:id="rId11"/>
    <p:sldId id="297" r:id="rId12"/>
    <p:sldId id="298" r:id="rId13"/>
    <p:sldId id="359" r:id="rId14"/>
    <p:sldId id="305" r:id="rId15"/>
    <p:sldId id="299" r:id="rId16"/>
    <p:sldId id="353" r:id="rId17"/>
    <p:sldId id="354" r:id="rId18"/>
    <p:sldId id="333" r:id="rId19"/>
    <p:sldId id="360" r:id="rId20"/>
    <p:sldId id="361" r:id="rId21"/>
    <p:sldId id="362" r:id="rId22"/>
    <p:sldId id="292" r:id="rId23"/>
    <p:sldId id="294" r:id="rId24"/>
    <p:sldId id="272" r:id="rId25"/>
    <p:sldId id="311" r:id="rId26"/>
    <p:sldId id="312" r:id="rId27"/>
    <p:sldId id="313" r:id="rId28"/>
    <p:sldId id="314" r:id="rId29"/>
    <p:sldId id="315" r:id="rId30"/>
    <p:sldId id="316" r:id="rId31"/>
    <p:sldId id="317" r:id="rId32"/>
    <p:sldId id="324" r:id="rId33"/>
    <p:sldId id="326" r:id="rId34"/>
  </p:sldIdLst>
  <p:sldSz cx="9144000" cy="5715000" type="screen16x10"/>
  <p:notesSz cx="6858000" cy="9144000"/>
  <p:custDataLst>
    <p:tags r:id="rId36"/>
  </p:custDataLst>
  <p:defaultTextStyle>
    <a:defPPr>
      <a:defRPr lang="en-US"/>
    </a:defPPr>
    <a:lvl1pPr marL="0" algn="l" defTabSz="356616" rtl="0" eaLnBrk="1" latinLnBrk="0" hangingPunct="1">
      <a:defRPr sz="14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01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0306" autoAdjust="0"/>
  </p:normalViewPr>
  <p:slideViewPr>
    <p:cSldViewPr snapToGrid="0" showGuides="1">
      <p:cViewPr varScale="1">
        <p:scale>
          <a:sx n="123" d="100"/>
          <a:sy n="123" d="100"/>
        </p:scale>
        <p:origin x="1212" y="102"/>
      </p:cViewPr>
      <p:guideLst>
        <p:guide orient="horz" pos="2160"/>
        <p:guide pos="3840"/>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stbenutzer" userId="95226559c835c8dc" providerId="Windows Live" clId="Web-{588F66D7-06D6-4C3D-9EF8-D893EF1B3E55}"/>
    <pc:docChg chg="modSld">
      <pc:chgData name="Gastbenutzer" userId="95226559c835c8dc" providerId="Windows Live" clId="Web-{588F66D7-06D6-4C3D-9EF8-D893EF1B3E55}" dt="2019-05-20T07:02:45.331" v="0" actId="1076"/>
      <pc:docMkLst>
        <pc:docMk/>
      </pc:docMkLst>
      <pc:sldChg chg="modSp">
        <pc:chgData name="Gastbenutzer" userId="95226559c835c8dc" providerId="Windows Live" clId="Web-{588F66D7-06D6-4C3D-9EF8-D893EF1B3E55}" dt="2019-05-20T07:02:45.331" v="0" actId="1076"/>
        <pc:sldMkLst>
          <pc:docMk/>
          <pc:sldMk cId="3504458661" sldId="299"/>
        </pc:sldMkLst>
        <pc:spChg chg="mod">
          <ac:chgData name="Gastbenutzer" userId="95226559c835c8dc" providerId="Windows Live" clId="Web-{588F66D7-06D6-4C3D-9EF8-D893EF1B3E55}" dt="2019-05-20T07:02:45.331" v="0" actId="1076"/>
          <ac:spMkLst>
            <pc:docMk/>
            <pc:sldMk cId="3504458661" sldId="299"/>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CE592-F87F-4523-91BF-A223F4988D45}" type="datetimeFigureOut">
              <a:rPr lang="de-DE" smtClean="0"/>
              <a:t>21.07.2019</a:t>
            </a:fld>
            <a:endParaRPr lang="de-DE"/>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2885B-D3E3-4C90-861E-A4AC18A09C05}" type="slidenum">
              <a:rPr lang="de-DE" smtClean="0"/>
              <a:t>‹Nr.›</a:t>
            </a:fld>
            <a:endParaRPr lang="de-DE"/>
          </a:p>
        </p:txBody>
      </p:sp>
    </p:spTree>
    <p:extLst>
      <p:ext uri="{BB962C8B-B14F-4D97-AF65-F5344CB8AC3E}">
        <p14:creationId xmlns:p14="http://schemas.microsoft.com/office/powerpoint/2010/main" val="3596347325"/>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32885B-D3E3-4C90-861E-A4AC18A09C05}" type="slidenum">
              <a:rPr lang="de-DE" smtClean="0"/>
              <a:t>8</a:t>
            </a:fld>
            <a:endParaRPr lang="de-DE"/>
          </a:p>
        </p:txBody>
      </p:sp>
    </p:spTree>
    <p:extLst>
      <p:ext uri="{BB962C8B-B14F-4D97-AF65-F5344CB8AC3E}">
        <p14:creationId xmlns:p14="http://schemas.microsoft.com/office/powerpoint/2010/main" val="65668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13</a:t>
            </a:fld>
            <a:endParaRPr lang="de-DE"/>
          </a:p>
        </p:txBody>
      </p:sp>
    </p:spTree>
    <p:extLst>
      <p:ext uri="{BB962C8B-B14F-4D97-AF65-F5344CB8AC3E}">
        <p14:creationId xmlns:p14="http://schemas.microsoft.com/office/powerpoint/2010/main" val="96638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14</a:t>
            </a:fld>
            <a:endParaRPr lang="de-DE"/>
          </a:p>
        </p:txBody>
      </p:sp>
    </p:spTree>
    <p:extLst>
      <p:ext uri="{BB962C8B-B14F-4D97-AF65-F5344CB8AC3E}">
        <p14:creationId xmlns:p14="http://schemas.microsoft.com/office/powerpoint/2010/main" val="281532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15</a:t>
            </a:fld>
            <a:endParaRPr lang="de-DE"/>
          </a:p>
        </p:txBody>
      </p:sp>
    </p:spTree>
    <p:extLst>
      <p:ext uri="{BB962C8B-B14F-4D97-AF65-F5344CB8AC3E}">
        <p14:creationId xmlns:p14="http://schemas.microsoft.com/office/powerpoint/2010/main" val="412376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32885B-D3E3-4C90-861E-A4AC18A09C05}" type="slidenum">
              <a:rPr lang="de-DE" smtClean="0"/>
              <a:t>16</a:t>
            </a:fld>
            <a:endParaRPr lang="de-DE"/>
          </a:p>
        </p:txBody>
      </p:sp>
    </p:spTree>
    <p:extLst>
      <p:ext uri="{BB962C8B-B14F-4D97-AF65-F5344CB8AC3E}">
        <p14:creationId xmlns:p14="http://schemas.microsoft.com/office/powerpoint/2010/main" val="1919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19</a:t>
            </a:fld>
            <a:endParaRPr lang="de-DE"/>
          </a:p>
        </p:txBody>
      </p:sp>
    </p:spTree>
    <p:extLst>
      <p:ext uri="{BB962C8B-B14F-4D97-AF65-F5344CB8AC3E}">
        <p14:creationId xmlns:p14="http://schemas.microsoft.com/office/powerpoint/2010/main" val="9663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20</a:t>
            </a:fld>
            <a:endParaRPr lang="de-DE"/>
          </a:p>
        </p:txBody>
      </p:sp>
    </p:spTree>
    <p:extLst>
      <p:ext uri="{BB962C8B-B14F-4D97-AF65-F5344CB8AC3E}">
        <p14:creationId xmlns:p14="http://schemas.microsoft.com/office/powerpoint/2010/main" val="2815320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21</a:t>
            </a:fld>
            <a:endParaRPr lang="de-DE"/>
          </a:p>
        </p:txBody>
      </p:sp>
    </p:spTree>
    <p:extLst>
      <p:ext uri="{BB962C8B-B14F-4D97-AF65-F5344CB8AC3E}">
        <p14:creationId xmlns:p14="http://schemas.microsoft.com/office/powerpoint/2010/main" val="412376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083988"/>
            <a:ext cx="6517482" cy="2091011"/>
          </a:xfrm>
        </p:spPr>
        <p:txBody>
          <a:bodyPr anchor="b">
            <a:normAutofit/>
          </a:bodyPr>
          <a:lstStyle>
            <a:lvl1pPr algn="ctr">
              <a:defRPr sz="3700"/>
            </a:lvl1pPr>
          </a:lstStyle>
          <a:p>
            <a:r>
              <a:rPr lang="de-DE"/>
              <a:t>Titelmasterformat durch Klicken bearbeiten</a:t>
            </a:r>
            <a:endParaRPr lang="en-US" dirty="0"/>
          </a:p>
        </p:txBody>
      </p:sp>
      <p:sp>
        <p:nvSpPr>
          <p:cNvPr id="3" name="Subtitle 2"/>
          <p:cNvSpPr>
            <a:spLocks noGrp="1"/>
          </p:cNvSpPr>
          <p:nvPr>
            <p:ph type="subTitle" idx="1"/>
          </p:nvPr>
        </p:nvSpPr>
        <p:spPr>
          <a:xfrm>
            <a:off x="1313259" y="3238501"/>
            <a:ext cx="6517482" cy="1142999"/>
          </a:xfrm>
        </p:spPr>
        <p:txBody>
          <a:bodyPr>
            <a:normAutofit/>
          </a:bodyPr>
          <a:lstStyle>
            <a:lvl1pPr marL="0" indent="0" algn="ctr">
              <a:buNone/>
              <a:defRPr sz="1700">
                <a:solidFill>
                  <a:schemeClr val="bg1">
                    <a:lumMod val="50000"/>
                  </a:schemeClr>
                </a:solidFill>
              </a:defRPr>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346" y="3574478"/>
            <a:ext cx="7773324" cy="676342"/>
          </a:xfrm>
        </p:spPr>
        <p:txBody>
          <a:bodyPr anchor="b"/>
          <a:lstStyle>
            <a:lvl1pPr>
              <a:defRPr sz="25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888558" y="581884"/>
            <a:ext cx="7366899" cy="2678447"/>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331" y="4257273"/>
            <a:ext cx="7773339" cy="568727"/>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7/21/2019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331" y="507999"/>
            <a:ext cx="7773339" cy="2856038"/>
          </a:xfrm>
        </p:spPr>
        <p:txBody>
          <a:bodyPr anchor="ctr"/>
          <a:lstStyle>
            <a:lvl1pPr algn="ctr">
              <a:defRPr sz="25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5331" y="3504018"/>
            <a:ext cx="7773339" cy="1321983"/>
          </a:xfrm>
        </p:spPr>
        <p:txBody>
          <a:bodyPr anchor="ct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7/21/2019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084659" y="508000"/>
            <a:ext cx="6977064" cy="2494087"/>
          </a:xfrm>
        </p:spPr>
        <p:txBody>
          <a:bodyPr anchor="ctr"/>
          <a:lstStyle>
            <a:lvl1pPr>
              <a:defRPr sz="2500"/>
            </a:lvl1pPr>
          </a:lstStyle>
          <a:p>
            <a:r>
              <a:rPr lang="de-DE"/>
              <a:t>Titelmasterformat durch Klicken bearbeiten</a:t>
            </a:r>
            <a:endParaRPr lang="en-US" dirty="0"/>
          </a:p>
        </p:txBody>
      </p:sp>
      <p:sp>
        <p:nvSpPr>
          <p:cNvPr id="12" name="Text Placeholder 3"/>
          <p:cNvSpPr>
            <a:spLocks noGrp="1"/>
          </p:cNvSpPr>
          <p:nvPr>
            <p:ph type="body" sz="half" idx="13"/>
          </p:nvPr>
        </p:nvSpPr>
        <p:spPr>
          <a:xfrm>
            <a:off x="1290484" y="3008360"/>
            <a:ext cx="6564224" cy="495657"/>
          </a:xfrm>
        </p:spPr>
        <p:txBody>
          <a:bodyPr anchor="t">
            <a:normAutofit/>
          </a:bodyPr>
          <a:lstStyle>
            <a:lvl1pPr marL="0" indent="0">
              <a:buNone/>
              <a:defRPr sz="11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4" name="Text Placeholder 3"/>
          <p:cNvSpPr>
            <a:spLocks noGrp="1"/>
          </p:cNvSpPr>
          <p:nvPr>
            <p:ph type="body" sz="half" idx="2"/>
          </p:nvPr>
        </p:nvSpPr>
        <p:spPr>
          <a:xfrm>
            <a:off x="685331" y="3643997"/>
            <a:ext cx="7773339" cy="1184211"/>
          </a:xfrm>
        </p:spPr>
        <p:txBody>
          <a:bodyPr anchor="ctr">
            <a:normAutofit/>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7/21/2019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751116" y="628472"/>
            <a:ext cx="457200" cy="487313"/>
          </a:xfrm>
          <a:prstGeom prst="rect">
            <a:avLst/>
          </a:prstGeom>
        </p:spPr>
        <p:txBody>
          <a:bodyPr vert="horz" lIns="71323" tIns="35662" rIns="71323" bIns="356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200" dirty="0">
                <a:solidFill>
                  <a:schemeClr val="tx1"/>
                </a:solidFill>
                <a:effectLst/>
              </a:rPr>
              <a:t>“</a:t>
            </a:r>
          </a:p>
        </p:txBody>
      </p:sp>
      <p:sp>
        <p:nvSpPr>
          <p:cNvPr id="14" name="TextBox 13"/>
          <p:cNvSpPr txBox="1"/>
          <p:nvPr/>
        </p:nvSpPr>
        <p:spPr>
          <a:xfrm>
            <a:off x="7918169" y="2494649"/>
            <a:ext cx="457200" cy="487313"/>
          </a:xfrm>
          <a:prstGeom prst="rect">
            <a:avLst/>
          </a:prstGeom>
        </p:spPr>
        <p:txBody>
          <a:bodyPr vert="horz" lIns="71323" tIns="35662" rIns="71323" bIns="356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331" y="1782268"/>
            <a:ext cx="7773339" cy="2093196"/>
          </a:xfrm>
        </p:spPr>
        <p:txBody>
          <a:bodyPr anchor="b"/>
          <a:lstStyle>
            <a:lvl1pPr algn="ctr">
              <a:defRPr sz="25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5331" y="3885279"/>
            <a:ext cx="7773339" cy="950537"/>
          </a:xfrm>
        </p:spPr>
        <p:txBody>
          <a:bodyPr anchor="t"/>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7/21/2019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331" y="508000"/>
            <a:ext cx="7773339" cy="1337578"/>
          </a:xfrm>
        </p:spPr>
        <p:txBody>
          <a:bodyPr/>
          <a:lstStyle/>
          <a:p>
            <a:r>
              <a:rPr lang="de-DE"/>
              <a:t>Titelmasterformat durch Klicken bearbeiten</a:t>
            </a:r>
            <a:endParaRPr lang="en-US" dirty="0"/>
          </a:p>
        </p:txBody>
      </p:sp>
      <p:sp>
        <p:nvSpPr>
          <p:cNvPr id="7" name="Text Placeholder 2"/>
          <p:cNvSpPr>
            <a:spLocks noGrp="1"/>
          </p:cNvSpPr>
          <p:nvPr>
            <p:ph type="body" idx="1"/>
          </p:nvPr>
        </p:nvSpPr>
        <p:spPr>
          <a:xfrm>
            <a:off x="685331" y="1972578"/>
            <a:ext cx="2474232"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8" name="Text Placeholder 3"/>
          <p:cNvSpPr>
            <a:spLocks noGrp="1"/>
          </p:cNvSpPr>
          <p:nvPr>
            <p:ph type="body" sz="half" idx="15"/>
          </p:nvPr>
        </p:nvSpPr>
        <p:spPr>
          <a:xfrm>
            <a:off x="685331" y="2452796"/>
            <a:ext cx="2474232"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9" name="Text Placeholder 4"/>
          <p:cNvSpPr>
            <a:spLocks noGrp="1"/>
          </p:cNvSpPr>
          <p:nvPr>
            <p:ph type="body" sz="quarter" idx="3"/>
          </p:nvPr>
        </p:nvSpPr>
        <p:spPr>
          <a:xfrm>
            <a:off x="3339292" y="1972578"/>
            <a:ext cx="2468641"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0" name="Text Placeholder 3"/>
          <p:cNvSpPr>
            <a:spLocks noGrp="1"/>
          </p:cNvSpPr>
          <p:nvPr>
            <p:ph type="body" sz="half" idx="16"/>
          </p:nvPr>
        </p:nvSpPr>
        <p:spPr>
          <a:xfrm>
            <a:off x="3331012" y="2452796"/>
            <a:ext cx="2477513"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11" name="Text Placeholder 4"/>
          <p:cNvSpPr>
            <a:spLocks noGrp="1"/>
          </p:cNvSpPr>
          <p:nvPr>
            <p:ph type="body" sz="quarter" idx="13"/>
          </p:nvPr>
        </p:nvSpPr>
        <p:spPr>
          <a:xfrm>
            <a:off x="5979974" y="1972578"/>
            <a:ext cx="2478696"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2" name="Text Placeholder 3"/>
          <p:cNvSpPr>
            <a:spLocks noGrp="1"/>
          </p:cNvSpPr>
          <p:nvPr>
            <p:ph type="body" sz="half" idx="17"/>
          </p:nvPr>
        </p:nvSpPr>
        <p:spPr>
          <a:xfrm>
            <a:off x="5979974" y="2452796"/>
            <a:ext cx="2478696"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7/21/2019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331" y="508977"/>
            <a:ext cx="7773339" cy="1336602"/>
          </a:xfrm>
        </p:spPr>
        <p:txBody>
          <a:bodyPr/>
          <a:lstStyle/>
          <a:p>
            <a:r>
              <a:rPr lang="de-DE"/>
              <a:t>Titelmasterformat durch Klicken bearbeiten</a:t>
            </a:r>
            <a:endParaRPr lang="en-US" dirty="0"/>
          </a:p>
        </p:txBody>
      </p:sp>
      <p:sp>
        <p:nvSpPr>
          <p:cNvPr id="19" name="Text Placeholder 2"/>
          <p:cNvSpPr>
            <a:spLocks noGrp="1"/>
          </p:cNvSpPr>
          <p:nvPr>
            <p:ph type="body" idx="1"/>
          </p:nvPr>
        </p:nvSpPr>
        <p:spPr>
          <a:xfrm>
            <a:off x="685331" y="3504017"/>
            <a:ext cx="2472307"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0" name="Picture Placeholder 2"/>
          <p:cNvSpPr>
            <a:spLocks noGrp="1" noChangeAspect="1"/>
          </p:cNvSpPr>
          <p:nvPr>
            <p:ph type="pic" idx="15"/>
          </p:nvPr>
        </p:nvSpPr>
        <p:spPr>
          <a:xfrm>
            <a:off x="685331" y="1972578"/>
            <a:ext cx="2472307" cy="1270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5331" y="3984235"/>
            <a:ext cx="2472307" cy="841765"/>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22" name="Text Placeholder 4"/>
          <p:cNvSpPr>
            <a:spLocks noGrp="1"/>
          </p:cNvSpPr>
          <p:nvPr>
            <p:ph type="body" sz="quarter" idx="3"/>
          </p:nvPr>
        </p:nvSpPr>
        <p:spPr>
          <a:xfrm>
            <a:off x="3332069" y="3504017"/>
            <a:ext cx="2476371"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3" name="Picture Placeholder 2"/>
          <p:cNvSpPr>
            <a:spLocks noGrp="1" noChangeAspect="1"/>
          </p:cNvSpPr>
          <p:nvPr>
            <p:ph type="pic" idx="21"/>
          </p:nvPr>
        </p:nvSpPr>
        <p:spPr>
          <a:xfrm>
            <a:off x="3331011" y="1972578"/>
            <a:ext cx="2477514"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4" name="Text Placeholder 3"/>
          <p:cNvSpPr>
            <a:spLocks noGrp="1"/>
          </p:cNvSpPr>
          <p:nvPr>
            <p:ph type="body" sz="half" idx="19"/>
          </p:nvPr>
        </p:nvSpPr>
        <p:spPr>
          <a:xfrm>
            <a:off x="3331011" y="3984234"/>
            <a:ext cx="2477514" cy="841766"/>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25" name="Text Placeholder 4"/>
          <p:cNvSpPr>
            <a:spLocks noGrp="1"/>
          </p:cNvSpPr>
          <p:nvPr>
            <p:ph type="body" sz="quarter" idx="13"/>
          </p:nvPr>
        </p:nvSpPr>
        <p:spPr>
          <a:xfrm>
            <a:off x="5979974" y="3504017"/>
            <a:ext cx="2475511"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6" name="Picture Placeholder 2"/>
          <p:cNvSpPr>
            <a:spLocks noGrp="1" noChangeAspect="1"/>
          </p:cNvSpPr>
          <p:nvPr>
            <p:ph type="pic" idx="22"/>
          </p:nvPr>
        </p:nvSpPr>
        <p:spPr>
          <a:xfrm>
            <a:off x="5979974" y="1972578"/>
            <a:ext cx="2478696"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7" name="Text Placeholder 3"/>
          <p:cNvSpPr>
            <a:spLocks noGrp="1"/>
          </p:cNvSpPr>
          <p:nvPr>
            <p:ph type="body" sz="half" idx="20"/>
          </p:nvPr>
        </p:nvSpPr>
        <p:spPr>
          <a:xfrm>
            <a:off x="5979880" y="3984232"/>
            <a:ext cx="2478790" cy="841768"/>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7/21/2019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11" name="Vertical Text Placeholder 2"/>
          <p:cNvSpPr>
            <a:spLocks noGrp="1"/>
          </p:cNvSpPr>
          <p:nvPr>
            <p:ph type="body" orient="vert" sz="quarter" idx="13"/>
          </p:nvPr>
        </p:nvSpPr>
        <p:spPr>
          <a:xfrm>
            <a:off x="685331" y="1972578"/>
            <a:ext cx="7773339" cy="285342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08001"/>
            <a:ext cx="1914995" cy="4317999"/>
          </a:xfrm>
        </p:spPr>
        <p:txBody>
          <a:bodyPr vert="eaVert"/>
          <a:lstStyle>
            <a:lvl1pPr algn="l">
              <a:defRPr/>
            </a:lvl1pPr>
          </a:lstStyle>
          <a:p>
            <a:r>
              <a:rPr lang="de-DE"/>
              <a:t>Titelmasterformat durch Klicken bearbeiten</a:t>
            </a:r>
            <a:endParaRPr lang="en-US" dirty="0"/>
          </a:p>
        </p:txBody>
      </p:sp>
      <p:sp>
        <p:nvSpPr>
          <p:cNvPr id="8" name="Vertical Text Placeholder 2"/>
          <p:cNvSpPr>
            <a:spLocks noGrp="1"/>
          </p:cNvSpPr>
          <p:nvPr>
            <p:ph type="body" orient="vert" sz="quarter" idx="13"/>
          </p:nvPr>
        </p:nvSpPr>
        <p:spPr>
          <a:xfrm>
            <a:off x="685331" y="508001"/>
            <a:ext cx="5744043" cy="431799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12" name="Content Placeholder 2"/>
          <p:cNvSpPr>
            <a:spLocks noGrp="1"/>
          </p:cNvSpPr>
          <p:nvPr>
            <p:ph sz="quarter" idx="13"/>
          </p:nvPr>
        </p:nvSpPr>
        <p:spPr>
          <a:xfrm>
            <a:off x="685330" y="1972577"/>
            <a:ext cx="777287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690469"/>
            <a:ext cx="7763814" cy="2280683"/>
          </a:xfrm>
        </p:spPr>
        <p:txBody>
          <a:bodyPr anchor="b">
            <a:normAutofit/>
          </a:bodyPr>
          <a:lstStyle>
            <a:lvl1pPr>
              <a:defRPr sz="3100"/>
            </a:lvl1pPr>
          </a:lstStyle>
          <a:p>
            <a:r>
              <a:rPr lang="de-DE"/>
              <a:t>Titelmasterformat durch Klicken bearbeiten</a:t>
            </a:r>
            <a:endParaRPr lang="en-US" dirty="0"/>
          </a:p>
        </p:txBody>
      </p:sp>
      <p:sp>
        <p:nvSpPr>
          <p:cNvPr id="3" name="Text Placeholder 2"/>
          <p:cNvSpPr>
            <a:spLocks noGrp="1"/>
          </p:cNvSpPr>
          <p:nvPr>
            <p:ph type="body" idx="1"/>
          </p:nvPr>
        </p:nvSpPr>
        <p:spPr>
          <a:xfrm>
            <a:off x="685331" y="3047881"/>
            <a:ext cx="7763814" cy="1140153"/>
          </a:xfrm>
        </p:spPr>
        <p:txBody>
          <a:bodyPr>
            <a:normAutofit/>
          </a:bodyPr>
          <a:lstStyle>
            <a:lvl1pPr marL="0" indent="0" algn="ctr">
              <a:buNone/>
              <a:defRPr sz="1600">
                <a:solidFill>
                  <a:schemeClr val="bg1">
                    <a:lumMod val="50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332" y="515431"/>
            <a:ext cx="7773338" cy="1330148"/>
          </a:xfrm>
        </p:spPr>
        <p:txBody>
          <a:bodyPr/>
          <a:lstStyle/>
          <a:p>
            <a:r>
              <a:rPr lang="de-DE"/>
              <a:t>Titelmasterformat durch Klicken bearbeiten</a:t>
            </a:r>
            <a:endParaRPr lang="en-US" dirty="0"/>
          </a:p>
        </p:txBody>
      </p:sp>
      <p:sp>
        <p:nvSpPr>
          <p:cNvPr id="12" name="Content Placeholder 2"/>
          <p:cNvSpPr>
            <a:spLocks noGrp="1"/>
          </p:cNvSpPr>
          <p:nvPr>
            <p:ph sz="quarter" idx="13"/>
          </p:nvPr>
        </p:nvSpPr>
        <p:spPr>
          <a:xfrm>
            <a:off x="685330" y="1972577"/>
            <a:ext cx="382952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4629150" y="1972577"/>
            <a:ext cx="382905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332" y="515431"/>
            <a:ext cx="7773338" cy="133014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59746" y="1975848"/>
            <a:ext cx="3655106" cy="566662"/>
          </a:xfrm>
        </p:spPr>
        <p:txBody>
          <a:bodyPr anchor="b">
            <a:noAutofit/>
          </a:bodyPr>
          <a:lstStyle>
            <a:lvl1pPr marL="0" indent="0">
              <a:lnSpc>
                <a:spcPct val="85000"/>
              </a:lnSpc>
              <a:buNone/>
              <a:defRPr sz="20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2" name="Content Placeholder 3"/>
          <p:cNvSpPr>
            <a:spLocks noGrp="1"/>
          </p:cNvSpPr>
          <p:nvPr>
            <p:ph sz="quarter" idx="13"/>
          </p:nvPr>
        </p:nvSpPr>
        <p:spPr>
          <a:xfrm>
            <a:off x="685331" y="2542511"/>
            <a:ext cx="3829520" cy="228348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797317" y="1975848"/>
            <a:ext cx="3661353" cy="566662"/>
          </a:xfrm>
        </p:spPr>
        <p:txBody>
          <a:bodyPr anchor="b">
            <a:noAutofit/>
          </a:bodyPr>
          <a:lstStyle>
            <a:lvl1pPr marL="0" indent="0">
              <a:lnSpc>
                <a:spcPct val="85000"/>
              </a:lnSpc>
              <a:buNone/>
              <a:defRPr sz="20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3" name="Content Placeholder 5"/>
          <p:cNvSpPr>
            <a:spLocks noGrp="1"/>
          </p:cNvSpPr>
          <p:nvPr>
            <p:ph sz="quarter" idx="14"/>
          </p:nvPr>
        </p:nvSpPr>
        <p:spPr>
          <a:xfrm>
            <a:off x="4629150" y="2542511"/>
            <a:ext cx="3829051" cy="228348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508000"/>
            <a:ext cx="2951766" cy="1686043"/>
          </a:xfrm>
        </p:spPr>
        <p:txBody>
          <a:bodyPr anchor="b"/>
          <a:lstStyle>
            <a:lvl1pPr algn="ctr">
              <a:defRPr sz="2500"/>
            </a:lvl1pPr>
          </a:lstStyle>
          <a:p>
            <a:r>
              <a:rPr lang="de-DE"/>
              <a:t>Titelmasterformat durch Klicken bearbeiten</a:t>
            </a:r>
            <a:endParaRPr lang="en-US" dirty="0"/>
          </a:p>
        </p:txBody>
      </p:sp>
      <p:sp>
        <p:nvSpPr>
          <p:cNvPr id="10" name="Content Placeholder 2"/>
          <p:cNvSpPr>
            <a:spLocks noGrp="1"/>
          </p:cNvSpPr>
          <p:nvPr>
            <p:ph sz="quarter" idx="13"/>
          </p:nvPr>
        </p:nvSpPr>
        <p:spPr>
          <a:xfrm>
            <a:off x="3808547" y="508001"/>
            <a:ext cx="4650122" cy="431799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331" y="2194043"/>
            <a:ext cx="2951767" cy="2631957"/>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7/21/2019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508000"/>
            <a:ext cx="4451227" cy="1686045"/>
          </a:xfrm>
        </p:spPr>
        <p:txBody>
          <a:bodyPr anchor="b"/>
          <a:lstStyle>
            <a:lvl1pPr algn="ctr">
              <a:defRPr sz="25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568602" y="508001"/>
            <a:ext cx="2441519" cy="43180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346" y="2194044"/>
            <a:ext cx="4451212" cy="2631956"/>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7/21/2019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0"/>
            </p:custDataLst>
            <p:extLst>
              <p:ext uri="{D42A27DB-BD31-4B8C-83A1-F6EECF244321}">
                <p14:modId xmlns:p14="http://schemas.microsoft.com/office/powerpoint/2010/main" val="26692085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0" name="think-cell Folie" r:id="rId21" imgW="270" imgH="270" progId="TCLayout.ActiveDocument.1">
                  <p:embed/>
                </p:oleObj>
              </mc:Choice>
              <mc:Fallback>
                <p:oleObj name="think-cell Foli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pic>
        <p:nvPicPr>
          <p:cNvPr id="1026" name="Picture 2" descr="\\DROBO-FS\QuickDrops\JB\PPTX NG\Droplets\LightingOverlay.png"/>
          <p:cNvPicPr>
            <a:picLocks noChangeAspect="1" noChangeArrowheads="1"/>
          </p:cNvPicPr>
          <p:nvPr userDrawn="1"/>
        </p:nvPicPr>
        <p:blipFill>
          <a:blip r:embed="rId23">
            <a:alphaModFix/>
            <a:extLst>
              <a:ext uri="{28A0092B-C50C-407E-A947-70E740481C1C}">
                <a14:useLocalDpi xmlns:a14="http://schemas.microsoft.com/office/drawing/2010/main"/>
              </a:ext>
            </a:extLst>
          </a:blip>
          <a:srcRect/>
          <a:stretch>
            <a:fillRect/>
          </a:stretch>
        </p:blipFill>
        <p:spPr bwMode="auto">
          <a:xfrm>
            <a:off x="-2451" y="-1"/>
            <a:ext cx="914400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515431"/>
            <a:ext cx="7773338" cy="1330148"/>
          </a:xfrm>
          <a:prstGeom prst="rect">
            <a:avLst/>
          </a:prstGeom>
        </p:spPr>
        <p:txBody>
          <a:bodyPr vert="horz" lIns="71323" tIns="35662" rIns="71323" bIns="35662"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85331" y="1972578"/>
            <a:ext cx="7773339" cy="2853423"/>
          </a:xfrm>
          <a:prstGeom prst="rect">
            <a:avLst/>
          </a:prstGeom>
        </p:spPr>
        <p:txBody>
          <a:bodyPr vert="horz" lIns="71323" tIns="35662" rIns="71323" bIns="35662"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5759053" y="4902730"/>
            <a:ext cx="2057400" cy="304271"/>
          </a:xfrm>
          <a:prstGeom prst="rect">
            <a:avLst/>
          </a:prstGeom>
        </p:spPr>
        <p:txBody>
          <a:bodyPr vert="horz" lIns="71323" tIns="35662" rIns="71323" bIns="35662" rtlCol="0" anchor="ctr"/>
          <a:lstStyle>
            <a:lvl1pPr algn="r">
              <a:defRPr sz="800">
                <a:solidFill>
                  <a:schemeClr val="tx1"/>
                </a:solidFill>
              </a:defRPr>
            </a:lvl1pPr>
          </a:lstStyle>
          <a:p>
            <a:fld id="{48A87A34-81AB-432B-8DAE-1953F412C126}" type="datetimeFigureOut">
              <a:rPr lang="en-US" dirty="0"/>
              <a:pPr/>
              <a:t>7/21/2019</a:t>
            </a:fld>
            <a:endParaRPr lang="en-US" dirty="0"/>
          </a:p>
        </p:txBody>
      </p:sp>
      <p:sp>
        <p:nvSpPr>
          <p:cNvPr id="5" name="Footer Placeholder 4"/>
          <p:cNvSpPr>
            <a:spLocks noGrp="1"/>
          </p:cNvSpPr>
          <p:nvPr>
            <p:ph type="ftr" sz="quarter" idx="3"/>
          </p:nvPr>
        </p:nvSpPr>
        <p:spPr>
          <a:xfrm>
            <a:off x="685331" y="4902730"/>
            <a:ext cx="5004665" cy="304271"/>
          </a:xfrm>
          <a:prstGeom prst="rect">
            <a:avLst/>
          </a:prstGeom>
        </p:spPr>
        <p:txBody>
          <a:bodyPr vert="horz" lIns="71323" tIns="35662" rIns="71323" bIns="35662"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902730"/>
            <a:ext cx="573161" cy="304271"/>
          </a:xfrm>
          <a:prstGeom prst="rect">
            <a:avLst/>
          </a:prstGeom>
        </p:spPr>
        <p:txBody>
          <a:bodyPr vert="horz" lIns="71323" tIns="35662" rIns="71323" bIns="35662" rtlCol="0" anchor="ctr"/>
          <a:lstStyle>
            <a:lvl1pPr algn="r">
              <a:defRPr sz="800">
                <a:solidFill>
                  <a:schemeClr val="tx1"/>
                </a:solidFill>
              </a:defRPr>
            </a:lvl1pPr>
          </a:lstStyle>
          <a:p>
            <a:fld id="{6D22F896-40B5-4ADD-8801-0D06FADFA095}" type="slidenum">
              <a:rPr lang="en-US" dirty="0"/>
              <a:pPr/>
              <a:t>‹Nr.›</a:t>
            </a:fld>
            <a:endParaRPr lang="en-US" dirty="0"/>
          </a:p>
        </p:txBody>
      </p:sp>
      <p:sp>
        <p:nvSpPr>
          <p:cNvPr id="7" name="Textfeld 6"/>
          <p:cNvSpPr txBox="1"/>
          <p:nvPr userDrawn="1"/>
        </p:nvSpPr>
        <p:spPr>
          <a:xfrm>
            <a:off x="86261" y="5308021"/>
            <a:ext cx="4892045" cy="215444"/>
          </a:xfrm>
          <a:prstGeom prst="rect">
            <a:avLst/>
          </a:prstGeom>
          <a:noFill/>
        </p:spPr>
        <p:txBody>
          <a:bodyPr wrap="none" rtlCol="0">
            <a:spAutoFit/>
          </a:bodyPr>
          <a:lstStyle/>
          <a:p>
            <a:pPr marL="0" marR="0" indent="0" algn="l" defTabSz="356616" rtl="0" eaLnBrk="1" fontAlgn="auto" latinLnBrk="0" hangingPunct="1">
              <a:lnSpc>
                <a:spcPct val="100000"/>
              </a:lnSpc>
              <a:spcBef>
                <a:spcPts val="0"/>
              </a:spcBef>
              <a:spcAft>
                <a:spcPts val="0"/>
              </a:spcAft>
              <a:buClrTx/>
              <a:buSzTx/>
              <a:buFontTx/>
              <a:buNone/>
              <a:tabLst/>
              <a:defRPr/>
            </a:pPr>
            <a:r>
              <a:rPr lang="en-US" sz="800" dirty="0"/>
              <a:t>BHV-SRA, Clausner								Version 1.0	</a:t>
            </a:r>
            <a:r>
              <a:rPr lang="en-US" sz="800" dirty="0" err="1"/>
              <a:t>Juli</a:t>
            </a:r>
            <a:r>
              <a:rPr lang="en-US" sz="800" dirty="0"/>
              <a:t> 2019</a:t>
            </a:r>
          </a:p>
        </p:txBody>
      </p:sp>
      <p:sp>
        <p:nvSpPr>
          <p:cNvPr id="11" name="Slide Number Placeholder 5"/>
          <p:cNvSpPr txBox="1">
            <a:spLocks/>
          </p:cNvSpPr>
          <p:nvPr userDrawn="1"/>
        </p:nvSpPr>
        <p:spPr>
          <a:xfrm>
            <a:off x="6751320" y="5263607"/>
            <a:ext cx="952500" cy="304271"/>
          </a:xfrm>
          <a:prstGeom prst="rect">
            <a:avLst/>
          </a:prstGeom>
        </p:spPr>
        <p:txBody>
          <a:bodyPr vert="horz" lIns="71323" tIns="35662" rIns="71323" bIns="35662" rtlCol="0" anchor="ctr"/>
          <a:lstStyle>
            <a:defPPr>
              <a:defRPr lang="en-US"/>
            </a:defPPr>
            <a:lvl1pPr marL="0" algn="r" defTabSz="356616" rtl="0" eaLnBrk="1" latinLnBrk="0" hangingPunct="1">
              <a:defRPr sz="8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a:lstStyle>
          <a:p>
            <a:r>
              <a:rPr lang="en-US" dirty="0" err="1"/>
              <a:t>Seite</a:t>
            </a:r>
            <a:r>
              <a:rPr lang="en-US" baseline="0" dirty="0"/>
              <a:t> </a:t>
            </a:r>
            <a:fld id="{6D22F896-40B5-4ADD-8801-0D06FADFA095}" type="slidenum">
              <a:rPr lang="en-US" smtClean="0"/>
              <a:pPr/>
              <a:t>‹Nr.›</a:t>
            </a:fld>
            <a:r>
              <a:rPr lang="en-US" dirty="0"/>
              <a:t> von 33</a:t>
            </a:r>
          </a:p>
        </p:txBody>
      </p:sp>
      <p:pic>
        <p:nvPicPr>
          <p:cNvPr id="12" name="Picture 2" descr="C:\Users\d.dimper\Desktop\Präsentationen\Logo BHV.png"/>
          <p:cNvPicPr>
            <a:picLocks noChangeAspect="1" noChangeArrowheads="1"/>
          </p:cNvPicPr>
          <p:nvPr userDrawn="1"/>
        </p:nvPicPr>
        <p:blipFill>
          <a:blip r:embed="rId24" cstate="print">
            <a:extLst>
              <a:ext uri="{28A0092B-C50C-407E-A947-70E740481C1C}">
                <a14:useLocalDpi xmlns:a14="http://schemas.microsoft.com/office/drawing/2010/main"/>
              </a:ext>
            </a:extLst>
          </a:blip>
          <a:srcRect/>
          <a:stretch>
            <a:fillRect/>
          </a:stretch>
        </p:blipFill>
        <p:spPr bwMode="auto">
          <a:xfrm>
            <a:off x="8256691" y="4855608"/>
            <a:ext cx="775808" cy="7742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Logo_BHV"/>
          <p:cNvPicPr>
            <a:picLocks noChangeAspect="1" noChangeArrowheads="1"/>
          </p:cNvPicPr>
          <p:nvPr userDrawn="1"/>
        </p:nvPicPr>
        <p:blipFill>
          <a:blip r:embed="rId25">
            <a:extLst>
              <a:ext uri="{28A0092B-C50C-407E-A947-70E740481C1C}">
                <a14:useLocalDpi xmlns:a14="http://schemas.microsoft.com/office/drawing/2010/main"/>
              </a:ext>
            </a:extLst>
          </a:blip>
          <a:srcRect/>
          <a:stretch>
            <a:fillRect/>
          </a:stretch>
        </p:blipFill>
        <p:spPr bwMode="auto">
          <a:xfrm>
            <a:off x="120080" y="86260"/>
            <a:ext cx="1295400" cy="461698"/>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7510181" y="81582"/>
            <a:ext cx="1533504" cy="5391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713232" rtl="0" eaLnBrk="1" latinLnBrk="0" hangingPunct="1">
        <a:lnSpc>
          <a:spcPct val="90000"/>
        </a:lnSpc>
        <a:spcBef>
          <a:spcPct val="0"/>
        </a:spcBef>
        <a:buNone/>
        <a:defRPr sz="2800" kern="1200" cap="all" baseline="0">
          <a:solidFill>
            <a:schemeClr val="tx1"/>
          </a:solidFill>
          <a:effectLst/>
          <a:latin typeface="+mj-lt"/>
          <a:ea typeface="+mj-ea"/>
          <a:cs typeface="+mj-cs"/>
        </a:defRPr>
      </a:lvl1pPr>
    </p:titleStyle>
    <p:bodyStyle>
      <a:lvl1pPr marL="178308" indent="-178308" algn="l" defTabSz="713232" rtl="0" eaLnBrk="1" latinLnBrk="0" hangingPunct="1">
        <a:lnSpc>
          <a:spcPct val="120000"/>
        </a:lnSpc>
        <a:spcBef>
          <a:spcPts val="78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1pPr>
      <a:lvl2pPr marL="534924" indent="-178308" algn="l" defTabSz="713232" rtl="0" eaLnBrk="1" latinLnBrk="0" hangingPunct="1">
        <a:lnSpc>
          <a:spcPct val="120000"/>
        </a:lnSpc>
        <a:spcBef>
          <a:spcPts val="39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2pPr>
      <a:lvl3pPr marL="891540" indent="-178308" algn="l" defTabSz="713232" rtl="0" eaLnBrk="1" latinLnBrk="0" hangingPunct="1">
        <a:lnSpc>
          <a:spcPct val="120000"/>
        </a:lnSpc>
        <a:spcBef>
          <a:spcPts val="390"/>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48156"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4pPr>
      <a:lvl5pPr marL="1604772"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5pPr>
      <a:lvl6pPr marL="1961388"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6pPr>
      <a:lvl7pPr marL="2318004"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7pPr>
      <a:lvl8pPr marL="2674620"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8pPr>
      <a:lvl9pPr marL="3031236"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ayernhockey.de/vvi-web/Bayern/Downloads.de/sonstiges/file/Amtliche_Mitteilung_Hockey7_-_Feld_2019_Nr1.pdf" TargetMode="External"/><Relationship Id="rId2" Type="http://schemas.openxmlformats.org/officeDocument/2006/relationships/hyperlink" Target="http://www.bayernhockey.de/vvi-web/bayern/downloads.de/schiedsrichter.asp?lokal=BAY&amp;bereich=72&amp;topic=dlschir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A3C23BA-1AB1-47BF-B0F7-EC2A461A6B00}"/>
              </a:ext>
            </a:extLst>
          </p:cNvPr>
          <p:cNvSpPr txBox="1"/>
          <p:nvPr/>
        </p:nvSpPr>
        <p:spPr>
          <a:xfrm>
            <a:off x="1067718" y="1956236"/>
            <a:ext cx="7479597" cy="1641681"/>
          </a:xfrm>
          <a:prstGeom prst="rect">
            <a:avLst/>
          </a:prstGeom>
          <a:noFill/>
        </p:spPr>
        <p:txBody>
          <a:bodyPr wrap="square" lIns="71323" tIns="35662" rIns="71323" bIns="35662" rtlCol="0">
            <a:spAutoFit/>
          </a:bodyPr>
          <a:lstStyle/>
          <a:p>
            <a:pPr algn="ctr"/>
            <a:r>
              <a:rPr lang="de-DE" sz="3700" dirty="0"/>
              <a:t>Regelkunde für Hockey7</a:t>
            </a:r>
          </a:p>
          <a:p>
            <a:pPr algn="ctr"/>
            <a:r>
              <a:rPr lang="de-DE" sz="3700" dirty="0"/>
              <a:t>Feld2019</a:t>
            </a:r>
          </a:p>
          <a:p>
            <a:pPr algn="ctr"/>
            <a:r>
              <a:rPr lang="de-DE" dirty="0"/>
              <a:t>(ab Mädchen B und Knaben B)</a:t>
            </a:r>
          </a:p>
          <a:p>
            <a:pPr algn="ctr"/>
            <a:endParaRPr lang="de-DE" dirty="0"/>
          </a:p>
        </p:txBody>
      </p:sp>
    </p:spTree>
    <p:extLst>
      <p:ext uri="{BB962C8B-B14F-4D97-AF65-F5344CB8AC3E}">
        <p14:creationId xmlns:p14="http://schemas.microsoft.com/office/powerpoint/2010/main" val="85573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t>
            </a:r>
            <a:r>
              <a:rPr lang="de-DE" cap="none" dirty="0"/>
              <a:t>ie </a:t>
            </a:r>
            <a:r>
              <a:rPr lang="de-DE" dirty="0"/>
              <a:t>W</a:t>
            </a:r>
            <a:r>
              <a:rPr lang="de-DE" cap="none" dirty="0"/>
              <a:t>echselzone befindet sich auf </a:t>
            </a:r>
            <a:r>
              <a:rPr lang="de-DE" dirty="0"/>
              <a:t>H</a:t>
            </a:r>
            <a:r>
              <a:rPr lang="de-DE" cap="none" dirty="0"/>
              <a:t>öhe der</a:t>
            </a:r>
            <a:r>
              <a:rPr lang="de-DE" dirty="0"/>
              <a:t> </a:t>
            </a:r>
            <a:r>
              <a:rPr lang="de-DE" cap="none" dirty="0"/>
              <a:t>Mittellinie und nicht an der </a:t>
            </a:r>
            <a:r>
              <a:rPr lang="de-DE" dirty="0"/>
              <a:t>G</a:t>
            </a:r>
            <a:r>
              <a:rPr lang="de-DE" cap="none" dirty="0"/>
              <a:t>rundlinie</a:t>
            </a:r>
            <a:r>
              <a:rPr lang="de-DE" dirty="0"/>
              <a:t>!</a:t>
            </a:r>
            <a:br>
              <a:rPr lang="de-DE" dirty="0"/>
            </a:br>
            <a:endParaRPr lang="de-DE" dirty="0"/>
          </a:p>
        </p:txBody>
      </p:sp>
      <p:sp>
        <p:nvSpPr>
          <p:cNvPr id="3" name="Textfeld 2">
            <a:extLst>
              <a:ext uri="{FF2B5EF4-FFF2-40B4-BE49-F238E27FC236}">
                <a16:creationId xmlns:a16="http://schemas.microsoft.com/office/drawing/2014/main" id="{B17742E7-EE6F-4343-8D10-CCBEAC7E1EE8}"/>
              </a:ext>
            </a:extLst>
          </p:cNvPr>
          <p:cNvSpPr txBox="1"/>
          <p:nvPr/>
        </p:nvSpPr>
        <p:spPr>
          <a:xfrm>
            <a:off x="5013701" y="1602835"/>
            <a:ext cx="3905573" cy="2800767"/>
          </a:xfrm>
          <a:prstGeom prst="rect">
            <a:avLst/>
          </a:prstGeom>
          <a:noFill/>
        </p:spPr>
        <p:txBody>
          <a:bodyPr wrap="square" rtlCol="0">
            <a:spAutoFit/>
          </a:bodyPr>
          <a:lstStyle/>
          <a:p>
            <a:endParaRPr lang="de-DE" sz="1600" dirty="0"/>
          </a:p>
          <a:p>
            <a:r>
              <a:rPr lang="de-DE" sz="1600" dirty="0"/>
              <a:t>Wenn ein Wechselfehler festgestellt wird, muss der Ursprüngliche Zustand wieder hergestellt werden.</a:t>
            </a:r>
          </a:p>
          <a:p>
            <a:endParaRPr lang="de-DE" sz="1600" dirty="0"/>
          </a:p>
          <a:p>
            <a:r>
              <a:rPr lang="de-DE" sz="1600" dirty="0"/>
              <a:t>Es erfolgt ein Zeitstopp, damit der Spieler der Zuviel auf dem Spielfeld ist, das Spielfeld verlassen kann. Das Spiel wird mit einem Freischlag für die Benachteiligte Mannschaft fortgesetzt.</a:t>
            </a:r>
          </a:p>
          <a:p>
            <a:pPr marL="285750" indent="-285750">
              <a:buFontTx/>
              <a:buChar char="-"/>
            </a:pPr>
            <a:endParaRPr lang="de-DE" sz="1600" dirty="0"/>
          </a:p>
        </p:txBody>
      </p:sp>
      <p:pic>
        <p:nvPicPr>
          <p:cNvPr id="5" name="Grafik 4">
            <a:extLst>
              <a:ext uri="{FF2B5EF4-FFF2-40B4-BE49-F238E27FC236}">
                <a16:creationId xmlns:a16="http://schemas.microsoft.com/office/drawing/2014/main" id="{98CD224B-DA6E-4C3B-9228-F45B53A607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9079" y="1724207"/>
            <a:ext cx="3764795" cy="2677656"/>
          </a:xfrm>
          <a:prstGeom prst="rect">
            <a:avLst/>
          </a:prstGeom>
        </p:spPr>
      </p:pic>
    </p:spTree>
    <p:extLst>
      <p:ext uri="{BB962C8B-B14F-4D97-AF65-F5344CB8AC3E}">
        <p14:creationId xmlns:p14="http://schemas.microsoft.com/office/powerpoint/2010/main" val="364214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sz="quarter" idx="13"/>
          </p:nvPr>
        </p:nvPicPr>
        <p:blipFill rotWithShape="1">
          <a:blip r:embed="rId2" cstate="screen">
            <a:extLst>
              <a:ext uri="{28A0092B-C50C-407E-A947-70E740481C1C}">
                <a14:useLocalDpi xmlns:a14="http://schemas.microsoft.com/office/drawing/2010/main"/>
              </a:ext>
            </a:extLst>
          </a:blip>
          <a:srcRect/>
          <a:stretch/>
        </p:blipFill>
        <p:spPr>
          <a:xfrm>
            <a:off x="685331" y="1547813"/>
            <a:ext cx="3243263" cy="3079750"/>
          </a:xfrm>
        </p:spPr>
      </p:pic>
      <p:sp>
        <p:nvSpPr>
          <p:cNvPr id="2" name="Titel 1"/>
          <p:cNvSpPr>
            <a:spLocks noGrp="1"/>
          </p:cNvSpPr>
          <p:nvPr>
            <p:ph type="title"/>
          </p:nvPr>
        </p:nvSpPr>
        <p:spPr>
          <a:xfrm>
            <a:off x="685332" y="515432"/>
            <a:ext cx="7773338" cy="683132"/>
          </a:xfrm>
        </p:spPr>
        <p:txBody>
          <a:bodyPr>
            <a:normAutofit fontScale="90000"/>
          </a:bodyPr>
          <a:lstStyle/>
          <a:p>
            <a:r>
              <a:rPr lang="de-DE" sz="3100" b="1" u="sng" dirty="0"/>
              <a:t>Aufteilung und Laufwege</a:t>
            </a:r>
            <a:br>
              <a:rPr lang="de-DE" b="1" u="sng" dirty="0"/>
            </a:br>
            <a:endParaRPr lang="de-DE" sz="2100" b="1" u="sng" dirty="0"/>
          </a:p>
        </p:txBody>
      </p:sp>
      <p:cxnSp>
        <p:nvCxnSpPr>
          <p:cNvPr id="6" name="Gerader Verbinder 5"/>
          <p:cNvCxnSpPr/>
          <p:nvPr/>
        </p:nvCxnSpPr>
        <p:spPr>
          <a:xfrm flipV="1">
            <a:off x="793455" y="1634756"/>
            <a:ext cx="3010343" cy="29328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4450557" y="1633536"/>
            <a:ext cx="4364831" cy="3272897"/>
          </a:xfrm>
          <a:prstGeom prst="rect">
            <a:avLst/>
          </a:prstGeom>
          <a:noFill/>
        </p:spPr>
        <p:txBody>
          <a:bodyPr wrap="square" lIns="71323" tIns="35662" rIns="71323" bIns="35662" rtlCol="0">
            <a:spAutoFit/>
          </a:bodyPr>
          <a:lstStyle/>
          <a:p>
            <a:r>
              <a:rPr lang="de-DE" sz="1600" dirty="0">
                <a:solidFill>
                  <a:srgbClr val="00B050"/>
                </a:solidFill>
              </a:rPr>
              <a:t>S1</a:t>
            </a:r>
            <a:r>
              <a:rPr lang="de-DE" sz="1600" dirty="0"/>
              <a:t> = Bereich Schiedsrichter 1</a:t>
            </a:r>
          </a:p>
          <a:p>
            <a:r>
              <a:rPr lang="de-DE" sz="1600" dirty="0">
                <a:solidFill>
                  <a:srgbClr val="00B050"/>
                </a:solidFill>
              </a:rPr>
              <a:t>S2</a:t>
            </a:r>
            <a:r>
              <a:rPr lang="de-DE" sz="1600" dirty="0"/>
              <a:t> = Bereich Schiedsrichter 2</a:t>
            </a:r>
          </a:p>
          <a:p>
            <a:r>
              <a:rPr lang="de-DE" sz="1600" dirty="0"/>
              <a:t>     = Laufwege</a:t>
            </a:r>
          </a:p>
          <a:p>
            <a:r>
              <a:rPr lang="de-DE" sz="1600" dirty="0"/>
              <a:t>     = Gemeinsamer Bereich</a:t>
            </a:r>
          </a:p>
          <a:p>
            <a:endParaRPr lang="de-DE" sz="1600" dirty="0"/>
          </a:p>
          <a:p>
            <a:r>
              <a:rPr lang="de-DE" sz="1600" dirty="0"/>
              <a:t>Grundsätzlich gilt:</a:t>
            </a:r>
          </a:p>
          <a:p>
            <a:r>
              <a:rPr lang="de-DE" sz="1600" dirty="0"/>
              <a:t>Schiedsrichter 1 </a:t>
            </a:r>
            <a:r>
              <a:rPr lang="de-DE" sz="1600" dirty="0">
                <a:uFill>
                  <a:solidFill>
                    <a:srgbClr val="FF0000"/>
                  </a:solidFill>
                </a:uFill>
              </a:rPr>
              <a:t>darf </a:t>
            </a:r>
            <a:r>
              <a:rPr lang="de-DE" sz="1600" u="sng" dirty="0">
                <a:uFill>
                  <a:solidFill>
                    <a:srgbClr val="FF0000"/>
                  </a:solidFill>
                </a:uFill>
              </a:rPr>
              <a:t>nicht in den Kreis</a:t>
            </a:r>
            <a:r>
              <a:rPr lang="de-DE" sz="1600" dirty="0"/>
              <a:t> von Schiedsrichter 2 </a:t>
            </a:r>
            <a:r>
              <a:rPr lang="de-DE" sz="1600" u="sng" dirty="0"/>
              <a:t>hinein</a:t>
            </a:r>
            <a:r>
              <a:rPr lang="de-DE" sz="1600" dirty="0"/>
              <a:t> </a:t>
            </a:r>
            <a:r>
              <a:rPr lang="de-DE" sz="1600" u="sng" dirty="0">
                <a:uFill>
                  <a:solidFill>
                    <a:srgbClr val="FF0000"/>
                  </a:solidFill>
                </a:uFill>
              </a:rPr>
              <a:t>pfeifen</a:t>
            </a:r>
            <a:r>
              <a:rPr lang="de-DE" sz="1600" dirty="0"/>
              <a:t> und umgekehrt. Schiedsrichter 2 darf die Strafecke im Kreis von Schiedsrichter 1 </a:t>
            </a:r>
            <a:r>
              <a:rPr lang="de-DE" sz="1600" u="sng" dirty="0">
                <a:uFill>
                  <a:solidFill>
                    <a:srgbClr val="FF0000"/>
                  </a:solidFill>
                </a:uFill>
              </a:rPr>
              <a:t>nur anzeigen </a:t>
            </a:r>
            <a:r>
              <a:rPr lang="de-DE" sz="1600" dirty="0"/>
              <a:t>und umgekehrt.</a:t>
            </a:r>
          </a:p>
          <a:p>
            <a:endParaRPr lang="de-DE" sz="1600" dirty="0"/>
          </a:p>
          <a:p>
            <a:endParaRPr lang="de-DE" sz="1600" dirty="0"/>
          </a:p>
          <a:p>
            <a:endParaRPr lang="de-DE" sz="1600" dirty="0"/>
          </a:p>
        </p:txBody>
      </p:sp>
      <p:sp>
        <p:nvSpPr>
          <p:cNvPr id="21" name="Rechtwinkliges Dreieck 20"/>
          <p:cNvSpPr/>
          <p:nvPr/>
        </p:nvSpPr>
        <p:spPr>
          <a:xfrm rot="16200000">
            <a:off x="823034" y="1590022"/>
            <a:ext cx="2934037" cy="3021062"/>
          </a:xfrm>
          <a:prstGeom prst="rtTriangle">
            <a:avLst/>
          </a:prstGeom>
          <a:solidFill>
            <a:schemeClr val="accent6">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sp>
        <p:nvSpPr>
          <p:cNvPr id="20" name="Rechtwinkliges Dreieck 19"/>
          <p:cNvSpPr/>
          <p:nvPr/>
        </p:nvSpPr>
        <p:spPr>
          <a:xfrm rot="5400000">
            <a:off x="831609" y="1595382"/>
            <a:ext cx="2934035" cy="3010343"/>
          </a:xfrm>
          <a:prstGeom prst="rtTriangle">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dirty="0"/>
          </a:p>
        </p:txBody>
      </p:sp>
      <p:cxnSp>
        <p:nvCxnSpPr>
          <p:cNvPr id="56" name="Gerader Verbinder 55"/>
          <p:cNvCxnSpPr/>
          <p:nvPr/>
        </p:nvCxnSpPr>
        <p:spPr>
          <a:xfrm>
            <a:off x="4450557" y="2303430"/>
            <a:ext cx="29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2293275" y="3082114"/>
            <a:ext cx="34289" cy="38099"/>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71323" tIns="35662" rIns="71323" bIns="35662" rtlCol="0" anchor="ctr"/>
          <a:lstStyle/>
          <a:p>
            <a:pPr algn="ctr"/>
            <a:endParaRPr lang="de-DE"/>
          </a:p>
        </p:txBody>
      </p:sp>
      <p:sp>
        <p:nvSpPr>
          <p:cNvPr id="7" name="Textfeld 6"/>
          <p:cNvSpPr txBox="1"/>
          <p:nvPr/>
        </p:nvSpPr>
        <p:spPr>
          <a:xfrm>
            <a:off x="2763256" y="3751611"/>
            <a:ext cx="642938" cy="502908"/>
          </a:xfrm>
          <a:prstGeom prst="rect">
            <a:avLst/>
          </a:prstGeom>
          <a:noFill/>
        </p:spPr>
        <p:txBody>
          <a:bodyPr wrap="square" lIns="71323" tIns="35662" rIns="71323" bIns="35662" rtlCol="0">
            <a:spAutoFit/>
          </a:bodyPr>
          <a:lstStyle/>
          <a:p>
            <a:r>
              <a:rPr lang="de-DE" sz="2800" dirty="0">
                <a:solidFill>
                  <a:srgbClr val="00B050"/>
                </a:solidFill>
              </a:rPr>
              <a:t>S2</a:t>
            </a:r>
          </a:p>
        </p:txBody>
      </p:sp>
      <p:cxnSp>
        <p:nvCxnSpPr>
          <p:cNvPr id="22" name="Gerade Verbindung mit Pfeil 21"/>
          <p:cNvCxnSpPr/>
          <p:nvPr/>
        </p:nvCxnSpPr>
        <p:spPr>
          <a:xfrm flipH="1">
            <a:off x="1343025" y="4456907"/>
            <a:ext cx="2357438" cy="7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Bogen 27"/>
          <p:cNvSpPr/>
          <p:nvPr/>
        </p:nvSpPr>
        <p:spPr>
          <a:xfrm rot="5400000">
            <a:off x="3558717" y="4157865"/>
            <a:ext cx="283191" cy="324347"/>
          </a:xfrm>
          <a:prstGeom prst="arc">
            <a:avLst/>
          </a:prstGeom>
          <a:ln w="28575"/>
        </p:spPr>
        <p:style>
          <a:lnRef idx="1">
            <a:schemeClr val="accent1"/>
          </a:lnRef>
          <a:fillRef idx="0">
            <a:schemeClr val="accent1"/>
          </a:fillRef>
          <a:effectRef idx="0">
            <a:schemeClr val="accent1"/>
          </a:effectRef>
          <a:fontRef idx="minor">
            <a:schemeClr val="tx1"/>
          </a:fontRef>
        </p:style>
        <p:txBody>
          <a:bodyPr lIns="71323" tIns="35662" rIns="71323" bIns="35662" rtlCol="0" anchor="ctr"/>
          <a:lstStyle/>
          <a:p>
            <a:pPr algn="ctr"/>
            <a:endParaRPr lang="de-DE"/>
          </a:p>
        </p:txBody>
      </p:sp>
      <p:cxnSp>
        <p:nvCxnSpPr>
          <p:cNvPr id="16" name="Gerade Verbindung mit Pfeil 15"/>
          <p:cNvCxnSpPr/>
          <p:nvPr/>
        </p:nvCxnSpPr>
        <p:spPr>
          <a:xfrm flipV="1">
            <a:off x="3863219" y="3473545"/>
            <a:ext cx="7974" cy="8564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H="1">
            <a:off x="3144147" y="3660333"/>
            <a:ext cx="459575" cy="73663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1357799" y="1870430"/>
            <a:ext cx="642938" cy="502908"/>
          </a:xfrm>
          <a:prstGeom prst="rect">
            <a:avLst/>
          </a:prstGeom>
          <a:noFill/>
        </p:spPr>
        <p:txBody>
          <a:bodyPr wrap="square" lIns="71323" tIns="35662" rIns="71323" bIns="35662" rtlCol="0">
            <a:spAutoFit/>
          </a:bodyPr>
          <a:lstStyle/>
          <a:p>
            <a:r>
              <a:rPr lang="de-DE" sz="2800" dirty="0">
                <a:solidFill>
                  <a:srgbClr val="00B050"/>
                </a:solidFill>
              </a:rPr>
              <a:t>S1</a:t>
            </a:r>
          </a:p>
        </p:txBody>
      </p:sp>
      <p:cxnSp>
        <p:nvCxnSpPr>
          <p:cNvPr id="38" name="Gerade Verbindung mit Pfeil 37"/>
          <p:cNvCxnSpPr/>
          <p:nvPr/>
        </p:nvCxnSpPr>
        <p:spPr>
          <a:xfrm>
            <a:off x="866670" y="1730909"/>
            <a:ext cx="2340011" cy="66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a:off x="734033" y="1870429"/>
            <a:ext cx="0" cy="8342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Bogen 40"/>
          <p:cNvSpPr/>
          <p:nvPr/>
        </p:nvSpPr>
        <p:spPr>
          <a:xfrm rot="16200000">
            <a:off x="728969" y="1734219"/>
            <a:ext cx="297263" cy="287133"/>
          </a:xfrm>
          <a:prstGeom prst="arc">
            <a:avLst/>
          </a:prstGeom>
          <a:ln w="28575"/>
        </p:spPr>
        <p:style>
          <a:lnRef idx="1">
            <a:schemeClr val="accent1"/>
          </a:lnRef>
          <a:fillRef idx="0">
            <a:schemeClr val="accent1"/>
          </a:fillRef>
          <a:effectRef idx="0">
            <a:schemeClr val="accent1"/>
          </a:effectRef>
          <a:fontRef idx="minor">
            <a:schemeClr val="tx1"/>
          </a:fontRef>
        </p:style>
        <p:txBody>
          <a:bodyPr lIns="71323" tIns="35662" rIns="71323" bIns="35662" rtlCol="0" anchor="ctr"/>
          <a:lstStyle/>
          <a:p>
            <a:pPr algn="ctr"/>
            <a:endParaRPr lang="de-DE"/>
          </a:p>
        </p:txBody>
      </p:sp>
      <p:cxnSp>
        <p:nvCxnSpPr>
          <p:cNvPr id="44" name="Gerade Verbindung mit Pfeil 43"/>
          <p:cNvCxnSpPr/>
          <p:nvPr/>
        </p:nvCxnSpPr>
        <p:spPr>
          <a:xfrm flipH="1">
            <a:off x="1021167" y="1779396"/>
            <a:ext cx="512463" cy="70757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Ellipse 2"/>
          <p:cNvSpPr/>
          <p:nvPr/>
        </p:nvSpPr>
        <p:spPr>
          <a:xfrm>
            <a:off x="1804379" y="2588158"/>
            <a:ext cx="1046370" cy="1024789"/>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4450557" y="2413796"/>
            <a:ext cx="296000" cy="2650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16150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1" y="294515"/>
            <a:ext cx="7773338" cy="1330148"/>
          </a:xfrm>
        </p:spPr>
        <p:txBody>
          <a:bodyPr/>
          <a:lstStyle/>
          <a:p>
            <a:r>
              <a:rPr lang="de-DE" b="1" u="sng" dirty="0"/>
              <a:t>Freischlag auf der Mittelinie (Lange ecke)</a:t>
            </a:r>
            <a:br>
              <a:rPr lang="de-DE" b="1" u="sng" dirty="0"/>
            </a:br>
            <a:endParaRPr lang="de-DE" sz="1900" dirty="0"/>
          </a:p>
        </p:txBody>
      </p:sp>
      <p:sp>
        <p:nvSpPr>
          <p:cNvPr id="3" name="Inhaltsplatzhalter 2"/>
          <p:cNvSpPr>
            <a:spLocks noGrp="1"/>
          </p:cNvSpPr>
          <p:nvPr>
            <p:ph sz="quarter" idx="13"/>
          </p:nvPr>
        </p:nvSpPr>
        <p:spPr>
          <a:xfrm>
            <a:off x="4229100" y="1227297"/>
            <a:ext cx="4326202" cy="4598993"/>
          </a:xfrm>
        </p:spPr>
        <p:txBody>
          <a:bodyPr>
            <a:noAutofit/>
          </a:bodyPr>
          <a:lstStyle/>
          <a:p>
            <a:r>
              <a:rPr lang="de-DE" cap="none" dirty="0"/>
              <a:t>Schiedsrichter</a:t>
            </a:r>
            <a:r>
              <a:rPr lang="de-DE" dirty="0"/>
              <a:t> 1 </a:t>
            </a:r>
            <a:r>
              <a:rPr lang="de-DE" cap="none" dirty="0"/>
              <a:t>steht auf der Grundlinie zwischen Kreisrand und Torpfosten mit Blick zum Spielgeschehen</a:t>
            </a:r>
          </a:p>
          <a:p>
            <a:r>
              <a:rPr lang="de-DE" cap="none" dirty="0"/>
              <a:t>Schiedsrichter 2 steht mit Blickrichtung zum Kreis an der eigenen Seitenlinie</a:t>
            </a:r>
          </a:p>
          <a:p>
            <a:r>
              <a:rPr lang="de-DE" cap="none" dirty="0"/>
              <a:t>Schiedsrichter 2 ist zuständig für alles, was vor dem Kreis geschieht</a:t>
            </a:r>
          </a:p>
          <a:p>
            <a:r>
              <a:rPr lang="de-DE" cap="none" dirty="0"/>
              <a:t>Schiedsrichter 2 unterstützt Schiedsrichter 1auf Blickkontakt hin</a:t>
            </a:r>
          </a:p>
          <a:p>
            <a:r>
              <a:rPr lang="de-DE" cap="none" dirty="0"/>
              <a:t>Bei einem Konter müssen beide Schiedsrichter schnell umschalten und entsprechend aufrücken (notfalls mit einem Sprint)</a:t>
            </a:r>
          </a:p>
        </p:txBody>
      </p:sp>
      <p:pic>
        <p:nvPicPr>
          <p:cNvPr id="4" name="Inhaltsplatzhalt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331" y="1746249"/>
            <a:ext cx="3243263" cy="3079750"/>
          </a:xfrm>
          <a:prstGeom prst="rect">
            <a:avLst/>
          </a:prstGeom>
        </p:spPr>
      </p:pic>
      <p:sp>
        <p:nvSpPr>
          <p:cNvPr id="5" name="Rechteck 4"/>
          <p:cNvSpPr/>
          <p:nvPr/>
        </p:nvSpPr>
        <p:spPr>
          <a:xfrm>
            <a:off x="354330" y="2378175"/>
            <a:ext cx="522348" cy="502908"/>
          </a:xfrm>
          <a:prstGeom prst="rect">
            <a:avLst/>
          </a:prstGeom>
        </p:spPr>
        <p:txBody>
          <a:bodyPr wrap="none" lIns="71323" tIns="35662" rIns="71323" bIns="35662">
            <a:spAutoFit/>
          </a:bodyPr>
          <a:lstStyle/>
          <a:p>
            <a:r>
              <a:rPr lang="de-DE" sz="2800" dirty="0">
                <a:solidFill>
                  <a:srgbClr val="00B050"/>
                </a:solidFill>
              </a:rPr>
              <a:t>S1</a:t>
            </a:r>
          </a:p>
        </p:txBody>
      </p:sp>
      <p:sp>
        <p:nvSpPr>
          <p:cNvPr id="6" name="Textfeld 5"/>
          <p:cNvSpPr txBox="1"/>
          <p:nvPr/>
        </p:nvSpPr>
        <p:spPr>
          <a:xfrm>
            <a:off x="2274966" y="4043856"/>
            <a:ext cx="642938" cy="502908"/>
          </a:xfrm>
          <a:prstGeom prst="rect">
            <a:avLst/>
          </a:prstGeom>
          <a:noFill/>
        </p:spPr>
        <p:txBody>
          <a:bodyPr wrap="square" lIns="71323" tIns="35662" rIns="71323" bIns="35662" rtlCol="0">
            <a:spAutoFit/>
          </a:bodyPr>
          <a:lstStyle/>
          <a:p>
            <a:r>
              <a:rPr lang="de-DE" sz="2800" dirty="0">
                <a:solidFill>
                  <a:srgbClr val="00B050"/>
                </a:solidFill>
              </a:rPr>
              <a:t>S2</a:t>
            </a:r>
          </a:p>
        </p:txBody>
      </p:sp>
      <p:cxnSp>
        <p:nvCxnSpPr>
          <p:cNvPr id="8" name="Gerade Verbindung mit Pfeil 7"/>
          <p:cNvCxnSpPr>
            <a:cxnSpLocks/>
          </p:cNvCxnSpPr>
          <p:nvPr/>
        </p:nvCxnSpPr>
        <p:spPr>
          <a:xfrm flipV="1">
            <a:off x="857112" y="2351646"/>
            <a:ext cx="447956" cy="295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cxnSpLocks/>
          </p:cNvCxnSpPr>
          <p:nvPr/>
        </p:nvCxnSpPr>
        <p:spPr>
          <a:xfrm>
            <a:off x="857112" y="2647479"/>
            <a:ext cx="371944" cy="4198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Pfeil nach unten 10"/>
          <p:cNvSpPr/>
          <p:nvPr/>
        </p:nvSpPr>
        <p:spPr>
          <a:xfrm rot="5400000" flipH="1">
            <a:off x="2383710" y="2310371"/>
            <a:ext cx="171450" cy="254000"/>
          </a:xfrm>
          <a:prstGeom prst="down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de-DE" dirty="0"/>
              <a:t> </a:t>
            </a:r>
          </a:p>
        </p:txBody>
      </p:sp>
      <p:cxnSp>
        <p:nvCxnSpPr>
          <p:cNvPr id="18" name="Gerader Verbinder 17"/>
          <p:cNvCxnSpPr/>
          <p:nvPr/>
        </p:nvCxnSpPr>
        <p:spPr>
          <a:xfrm flipH="1">
            <a:off x="2286000" y="1833562"/>
            <a:ext cx="14288" cy="293687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56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3">
            <a:extLst>
              <a:ext uri="{FF2B5EF4-FFF2-40B4-BE49-F238E27FC236}">
                <a16:creationId xmlns:a16="http://schemas.microsoft.com/office/drawing/2014/main" id="{917D0D30-73CE-4EE4-B283-5BD4A142D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1512" y="1597616"/>
            <a:ext cx="3243263" cy="3079750"/>
          </a:xfrm>
          <a:prstGeom prst="rect">
            <a:avLst/>
          </a:prstGeom>
        </p:spPr>
      </p:pic>
      <p:sp>
        <p:nvSpPr>
          <p:cNvPr id="2" name="Titel 1"/>
          <p:cNvSpPr>
            <a:spLocks noGrp="1"/>
          </p:cNvSpPr>
          <p:nvPr>
            <p:ph type="title"/>
          </p:nvPr>
        </p:nvSpPr>
        <p:spPr>
          <a:xfrm>
            <a:off x="685331" y="285750"/>
            <a:ext cx="7773338" cy="1197133"/>
          </a:xfrm>
        </p:spPr>
        <p:txBody>
          <a:bodyPr/>
          <a:lstStyle/>
          <a:p>
            <a:r>
              <a:rPr lang="de-DE" b="1" u="sng" dirty="0"/>
              <a:t>Freeshort</a:t>
            </a:r>
          </a:p>
        </p:txBody>
      </p:sp>
      <p:sp>
        <p:nvSpPr>
          <p:cNvPr id="3" name="Inhaltsplatzhalter 2"/>
          <p:cNvSpPr>
            <a:spLocks noGrp="1"/>
          </p:cNvSpPr>
          <p:nvPr>
            <p:ph sz="quarter" idx="13"/>
          </p:nvPr>
        </p:nvSpPr>
        <p:spPr>
          <a:xfrm>
            <a:off x="3911571" y="1372598"/>
            <a:ext cx="4845338" cy="3817779"/>
          </a:xfrm>
        </p:spPr>
        <p:txBody>
          <a:bodyPr>
            <a:normAutofit lnSpcReduction="10000"/>
          </a:bodyPr>
          <a:lstStyle/>
          <a:p>
            <a:r>
              <a:rPr lang="de-DE" sz="1650" cap="none" dirty="0"/>
              <a:t>alle nicht beteiligten Spieler befinden sich hinter der Mittellinie</a:t>
            </a:r>
          </a:p>
          <a:p>
            <a:r>
              <a:rPr lang="de-DE" sz="1650" cap="none" dirty="0"/>
              <a:t> </a:t>
            </a:r>
            <a:r>
              <a:rPr lang="de-DE" sz="1650" u="sng" cap="none" dirty="0"/>
              <a:t>der Torwart steht maximal 1Meter vor der Torlinie </a:t>
            </a:r>
          </a:p>
          <a:p>
            <a:r>
              <a:rPr lang="de-DE" sz="1650" cap="none" dirty="0"/>
              <a:t>Der Ball liegt am Schusskreisrand</a:t>
            </a:r>
            <a:endParaRPr lang="de-DE" sz="1650" dirty="0"/>
          </a:p>
          <a:p>
            <a:r>
              <a:rPr lang="de-DE" sz="1650" cap="none" dirty="0"/>
              <a:t>S1 pfeift den Freeshort an</a:t>
            </a:r>
          </a:p>
          <a:p>
            <a:r>
              <a:rPr lang="de-DE" sz="1650" u="sng" cap="none" dirty="0"/>
              <a:t>der Spieler darf den Ball maximal einen Meter in den Schusskreis spielen!</a:t>
            </a:r>
            <a:r>
              <a:rPr lang="de-DE" sz="1650" cap="none" dirty="0"/>
              <a:t> (einen Schritt) Es gibt keinen Nachschuss.</a:t>
            </a:r>
          </a:p>
          <a:p>
            <a:r>
              <a:rPr lang="de-DE" sz="1650" cap="none" dirty="0"/>
              <a:t>die Spielzeit wird nicht angehalten</a:t>
            </a:r>
          </a:p>
          <a:p>
            <a:r>
              <a:rPr lang="de-DE" sz="1650" b="1" u="sng" cap="none" dirty="0"/>
              <a:t>die ausführenden Spieler müssen gewechselt werden</a:t>
            </a:r>
          </a:p>
          <a:p>
            <a:endParaRPr lang="de-DE" cap="none" dirty="0"/>
          </a:p>
        </p:txBody>
      </p:sp>
      <p:sp>
        <p:nvSpPr>
          <p:cNvPr id="7" name="Rechteck 6"/>
          <p:cNvSpPr/>
          <p:nvPr/>
        </p:nvSpPr>
        <p:spPr>
          <a:xfrm>
            <a:off x="1226954" y="2242719"/>
            <a:ext cx="548548" cy="507831"/>
          </a:xfrm>
          <a:prstGeom prst="rect">
            <a:avLst/>
          </a:prstGeom>
        </p:spPr>
        <p:txBody>
          <a:bodyPr wrap="none">
            <a:spAutoFit/>
          </a:bodyPr>
          <a:lstStyle/>
          <a:p>
            <a:r>
              <a:rPr lang="de-DE" sz="2700" dirty="0">
                <a:solidFill>
                  <a:srgbClr val="00B050"/>
                </a:solidFill>
              </a:rPr>
              <a:t>S1</a:t>
            </a:r>
          </a:p>
        </p:txBody>
      </p:sp>
      <p:sp>
        <p:nvSpPr>
          <p:cNvPr id="8" name="Textfeld 7"/>
          <p:cNvSpPr txBox="1"/>
          <p:nvPr/>
        </p:nvSpPr>
        <p:spPr>
          <a:xfrm>
            <a:off x="858290" y="3578466"/>
            <a:ext cx="642938" cy="507831"/>
          </a:xfrm>
          <a:prstGeom prst="rect">
            <a:avLst/>
          </a:prstGeom>
          <a:noFill/>
        </p:spPr>
        <p:txBody>
          <a:bodyPr wrap="square" rtlCol="0">
            <a:spAutoFit/>
          </a:bodyPr>
          <a:lstStyle/>
          <a:p>
            <a:r>
              <a:rPr lang="de-DE" sz="2700" dirty="0">
                <a:solidFill>
                  <a:srgbClr val="00B050"/>
                </a:solidFill>
              </a:rPr>
              <a:t>S2</a:t>
            </a:r>
          </a:p>
        </p:txBody>
      </p:sp>
      <p:sp>
        <p:nvSpPr>
          <p:cNvPr id="4" name="Pfeil nach rechts 3"/>
          <p:cNvSpPr/>
          <p:nvPr/>
        </p:nvSpPr>
        <p:spPr>
          <a:xfrm flipH="1">
            <a:off x="1501228" y="2964450"/>
            <a:ext cx="506210" cy="3634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cxnSp>
        <p:nvCxnSpPr>
          <p:cNvPr id="11" name="Gerader Verbinder 10">
            <a:extLst>
              <a:ext uri="{FF2B5EF4-FFF2-40B4-BE49-F238E27FC236}">
                <a16:creationId xmlns:a16="http://schemas.microsoft.com/office/drawing/2014/main" id="{293BE8A3-6377-4C5A-AD18-DB6EF57ED032}"/>
              </a:ext>
            </a:extLst>
          </p:cNvPr>
          <p:cNvCxnSpPr/>
          <p:nvPr/>
        </p:nvCxnSpPr>
        <p:spPr>
          <a:xfrm flipH="1">
            <a:off x="2158855" y="1686455"/>
            <a:ext cx="14288" cy="293687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009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433472" y="823645"/>
            <a:ext cx="6709978" cy="715581"/>
          </a:xfrm>
          <a:prstGeom prst="rect">
            <a:avLst/>
          </a:prstGeom>
        </p:spPr>
        <p:txBody>
          <a:bodyPr wrap="none">
            <a:spAutoFit/>
          </a:bodyPr>
          <a:lstStyle/>
          <a:p>
            <a:r>
              <a:rPr lang="de-DE" sz="4050" dirty="0"/>
              <a:t>Wann ist ein Freeshort zu Ende?</a:t>
            </a:r>
          </a:p>
        </p:txBody>
      </p:sp>
      <p:pic>
        <p:nvPicPr>
          <p:cNvPr id="4" name="Grafik 3">
            <a:extLst>
              <a:ext uri="{FF2B5EF4-FFF2-40B4-BE49-F238E27FC236}">
                <a16:creationId xmlns:a16="http://schemas.microsoft.com/office/drawing/2014/main" id="{7FE8FE53-2D57-444A-B7A2-B384100EE81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38001" y="1638178"/>
            <a:ext cx="4467998" cy="3322045"/>
          </a:xfrm>
          <a:prstGeom prst="rect">
            <a:avLst/>
          </a:prstGeom>
        </p:spPr>
      </p:pic>
    </p:spTree>
    <p:extLst>
      <p:ext uri="{BB962C8B-B14F-4D97-AF65-F5344CB8AC3E}">
        <p14:creationId xmlns:p14="http://schemas.microsoft.com/office/powerpoint/2010/main" val="139423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1" y="285750"/>
            <a:ext cx="7773338" cy="1197133"/>
          </a:xfrm>
        </p:spPr>
        <p:txBody>
          <a:bodyPr/>
          <a:lstStyle/>
          <a:p>
            <a:r>
              <a:rPr lang="de-DE" b="1" u="sng" dirty="0"/>
              <a:t>Wann ist ein Freeshort zu Ende?</a:t>
            </a:r>
          </a:p>
        </p:txBody>
      </p:sp>
      <p:sp>
        <p:nvSpPr>
          <p:cNvPr id="3" name="Inhaltsplatzhalter 2"/>
          <p:cNvSpPr>
            <a:spLocks noGrp="1"/>
          </p:cNvSpPr>
          <p:nvPr>
            <p:ph sz="quarter" idx="13"/>
          </p:nvPr>
        </p:nvSpPr>
        <p:spPr>
          <a:xfrm>
            <a:off x="685330" y="1162365"/>
            <a:ext cx="7772870" cy="4117818"/>
          </a:xfrm>
        </p:spPr>
        <p:txBody>
          <a:bodyPr>
            <a:noAutofit/>
          </a:bodyPr>
          <a:lstStyle/>
          <a:p>
            <a:pPr marL="0" indent="0">
              <a:buNone/>
            </a:pPr>
            <a:r>
              <a:rPr lang="de-DE" cap="none" dirty="0"/>
              <a:t>Wenn….</a:t>
            </a:r>
          </a:p>
          <a:p>
            <a:r>
              <a:rPr lang="de-DE" cap="none" dirty="0"/>
              <a:t>ein Tor erzielt worden ist</a:t>
            </a:r>
          </a:p>
          <a:p>
            <a:r>
              <a:rPr lang="de-DE" cap="none" dirty="0"/>
              <a:t>ein 7-m-Ball verhängt worden ist</a:t>
            </a:r>
          </a:p>
          <a:p>
            <a:r>
              <a:rPr lang="de-DE" cap="none" dirty="0"/>
              <a:t>ein Regelverstoß durch den Torwart (Spielstrafe 7-m-Ball)</a:t>
            </a:r>
          </a:p>
          <a:p>
            <a:r>
              <a:rPr lang="de-DE" cap="none" dirty="0"/>
              <a:t>ein Regelverstoß durch den Angreifer</a:t>
            </a:r>
          </a:p>
          <a:p>
            <a:r>
              <a:rPr lang="de-DE" cap="none" dirty="0"/>
              <a:t>der Ball über die Grundlinie gespielt wurde</a:t>
            </a:r>
          </a:p>
          <a:p>
            <a:r>
              <a:rPr lang="de-DE" cap="none" dirty="0"/>
              <a:t>der Ball im Seitenaus ist</a:t>
            </a:r>
          </a:p>
          <a:p>
            <a:pPr marL="0" indent="0">
              <a:buNone/>
            </a:pPr>
            <a:endParaRPr lang="de-DE" cap="none" dirty="0"/>
          </a:p>
          <a:p>
            <a:pPr marL="0" indent="0">
              <a:buNone/>
            </a:pPr>
            <a:r>
              <a:rPr lang="de-DE" b="1" u="sng" cap="none" dirty="0"/>
              <a:t>Hinweis: während des Freeshort darf nicht gewechselt werden!</a:t>
            </a:r>
          </a:p>
        </p:txBody>
      </p:sp>
    </p:spTree>
    <p:extLst>
      <p:ext uri="{BB962C8B-B14F-4D97-AF65-F5344CB8AC3E}">
        <p14:creationId xmlns:p14="http://schemas.microsoft.com/office/powerpoint/2010/main" val="350445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print">
            <a:extLst>
              <a:ext uri="{28A0092B-C50C-407E-A947-70E740481C1C}">
                <a14:useLocalDpi xmlns:a14="http://schemas.microsoft.com/office/drawing/2010/main"/>
              </a:ext>
            </a:extLst>
          </a:blip>
          <a:srcRect l="21763" t="2725" r="1602" b="80"/>
          <a:stretch/>
        </p:blipFill>
        <p:spPr>
          <a:xfrm rot="16200000">
            <a:off x="397776" y="1813614"/>
            <a:ext cx="3222403" cy="2635332"/>
          </a:xfrm>
          <a:prstGeom prst="rect">
            <a:avLst/>
          </a:prstGeom>
        </p:spPr>
      </p:pic>
      <p:sp>
        <p:nvSpPr>
          <p:cNvPr id="2" name="Titel 1"/>
          <p:cNvSpPr>
            <a:spLocks noGrp="1"/>
          </p:cNvSpPr>
          <p:nvPr>
            <p:ph type="title"/>
          </p:nvPr>
        </p:nvSpPr>
        <p:spPr>
          <a:xfrm>
            <a:off x="684862" y="0"/>
            <a:ext cx="7773338" cy="1520076"/>
          </a:xfrm>
        </p:spPr>
        <p:txBody>
          <a:bodyPr/>
          <a:lstStyle/>
          <a:p>
            <a:r>
              <a:rPr lang="de-DE" b="1" u="sng" dirty="0"/>
              <a:t>7-</a:t>
            </a:r>
            <a:r>
              <a:rPr lang="de-DE" b="1" u="sng" cap="none" dirty="0"/>
              <a:t>m</a:t>
            </a:r>
            <a:r>
              <a:rPr lang="de-DE" b="1" u="sng" dirty="0"/>
              <a:t>-B</a:t>
            </a:r>
            <a:r>
              <a:rPr lang="de-DE" b="1" u="sng" cap="none" dirty="0"/>
              <a:t>all</a:t>
            </a:r>
            <a:endParaRPr lang="de-DE" sz="1900" b="1" u="sng" cap="none" dirty="0"/>
          </a:p>
        </p:txBody>
      </p:sp>
      <p:sp>
        <p:nvSpPr>
          <p:cNvPr id="3" name="Inhaltsplatzhalter 2"/>
          <p:cNvSpPr>
            <a:spLocks noGrp="1"/>
          </p:cNvSpPr>
          <p:nvPr>
            <p:ph sz="quarter" idx="13"/>
          </p:nvPr>
        </p:nvSpPr>
        <p:spPr>
          <a:xfrm>
            <a:off x="4079080" y="1464991"/>
            <a:ext cx="4679565" cy="3920604"/>
          </a:xfrm>
        </p:spPr>
        <p:txBody>
          <a:bodyPr>
            <a:normAutofit fontScale="25000" lnSpcReduction="20000"/>
          </a:bodyPr>
          <a:lstStyle/>
          <a:p>
            <a:r>
              <a:rPr lang="de-DE" sz="6200" cap="none" dirty="0"/>
              <a:t>Zeitstopp</a:t>
            </a:r>
          </a:p>
          <a:p>
            <a:r>
              <a:rPr lang="de-DE" sz="6200" cap="none" dirty="0"/>
              <a:t>Schiedsrichter 1 steht ca. 2m schräg hinter dem Schützen, so dass er Torwart und Schütze gut beobachten kann</a:t>
            </a:r>
          </a:p>
          <a:p>
            <a:r>
              <a:rPr lang="de-DE" sz="6200" cap="none" dirty="0"/>
              <a:t>Schiedsrichter 2 steht auf der Grundlinie</a:t>
            </a:r>
          </a:p>
          <a:p>
            <a:r>
              <a:rPr lang="de-DE" sz="6200" cap="none" dirty="0"/>
              <a:t>Torwart muss mit beiden Füßen auf der Torlinie stehen</a:t>
            </a:r>
          </a:p>
          <a:p>
            <a:r>
              <a:rPr lang="de-DE" sz="6200" cap="none" dirty="0"/>
              <a:t>Schütze muss mit beiden Füßen hinter dem Ball stehen</a:t>
            </a:r>
          </a:p>
          <a:p>
            <a:r>
              <a:rPr lang="de-DE" sz="6200" cap="none" dirty="0"/>
              <a:t>Alle anderen Spieler befinden sich hinter der Mittellinie Schiedsrichter 1 befragt Torwart und Schütze, ob sie bereit sind</a:t>
            </a:r>
          </a:p>
          <a:p>
            <a:r>
              <a:rPr lang="de-DE" sz="6200" cap="none" dirty="0"/>
              <a:t>Schiedsrichter 1 gibt den 7m durch einen</a:t>
            </a:r>
            <a:br>
              <a:rPr lang="de-DE" sz="6200" cap="none" dirty="0"/>
            </a:br>
            <a:r>
              <a:rPr lang="de-DE" sz="6200" cap="none" dirty="0"/>
              <a:t>Pfiff frei</a:t>
            </a:r>
          </a:p>
          <a:p>
            <a:endParaRPr lang="de-DE" cap="none" dirty="0"/>
          </a:p>
          <a:p>
            <a:endParaRPr lang="de-DE" cap="none" dirty="0"/>
          </a:p>
          <a:p>
            <a:endParaRPr lang="de-DE" cap="none" dirty="0"/>
          </a:p>
        </p:txBody>
      </p:sp>
      <p:sp>
        <p:nvSpPr>
          <p:cNvPr id="5" name="Rechteck 4"/>
          <p:cNvSpPr/>
          <p:nvPr/>
        </p:nvSpPr>
        <p:spPr>
          <a:xfrm>
            <a:off x="2008977" y="1843238"/>
            <a:ext cx="522348" cy="502908"/>
          </a:xfrm>
          <a:prstGeom prst="rect">
            <a:avLst/>
          </a:prstGeom>
        </p:spPr>
        <p:txBody>
          <a:bodyPr wrap="none" lIns="71323" tIns="35662" rIns="71323" bIns="35662">
            <a:spAutoFit/>
          </a:bodyPr>
          <a:lstStyle/>
          <a:p>
            <a:r>
              <a:rPr lang="de-DE" sz="2800" dirty="0">
                <a:solidFill>
                  <a:srgbClr val="00B050"/>
                </a:solidFill>
              </a:rPr>
              <a:t>S1</a:t>
            </a:r>
          </a:p>
        </p:txBody>
      </p:sp>
      <p:pic>
        <p:nvPicPr>
          <p:cNvPr id="6" name="Grafik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94092" y="1304752"/>
            <a:ext cx="781880" cy="807790"/>
          </a:xfrm>
          <a:prstGeom prst="rect">
            <a:avLst/>
          </a:prstGeom>
        </p:spPr>
      </p:pic>
    </p:spTree>
    <p:extLst>
      <p:ext uri="{BB962C8B-B14F-4D97-AF65-F5344CB8AC3E}">
        <p14:creationId xmlns:p14="http://schemas.microsoft.com/office/powerpoint/2010/main" val="2677316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a:t>
            </a:r>
            <a:r>
              <a:rPr lang="de-DE" cap="none" dirty="0"/>
              <a:t>ufstellung 7-m-Ball</a:t>
            </a:r>
            <a:endParaRPr lang="de-DE" dirty="0"/>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34123" y="1845579"/>
            <a:ext cx="5075754" cy="2981586"/>
          </a:xfrm>
          <a:prstGeom prst="rect">
            <a:avLst/>
          </a:prstGeom>
        </p:spPr>
      </p:pic>
    </p:spTree>
    <p:extLst>
      <p:ext uri="{BB962C8B-B14F-4D97-AF65-F5344CB8AC3E}">
        <p14:creationId xmlns:p14="http://schemas.microsoft.com/office/powerpoint/2010/main" val="4090047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169255C-11B5-48F9-AE3F-C142AF07FA1F}"/>
              </a:ext>
            </a:extLst>
          </p:cNvPr>
          <p:cNvSpPr txBox="1"/>
          <p:nvPr/>
        </p:nvSpPr>
        <p:spPr>
          <a:xfrm>
            <a:off x="1121256" y="572672"/>
            <a:ext cx="6675208" cy="4555093"/>
          </a:xfrm>
          <a:prstGeom prst="rect">
            <a:avLst/>
          </a:prstGeom>
          <a:noFill/>
        </p:spPr>
        <p:txBody>
          <a:bodyPr wrap="square" rtlCol="0">
            <a:spAutoFit/>
          </a:bodyPr>
          <a:lstStyle/>
          <a:p>
            <a:r>
              <a:rPr lang="de-DE" sz="3600" dirty="0"/>
              <a:t>Was ist zu tuen, wenn…</a:t>
            </a:r>
          </a:p>
          <a:p>
            <a:endParaRPr lang="de-DE" sz="2000" dirty="0"/>
          </a:p>
          <a:p>
            <a:r>
              <a:rPr lang="de-DE" sz="1800" dirty="0"/>
              <a:t>…der Torwart sich zu früh bewegt?</a:t>
            </a:r>
          </a:p>
          <a:p>
            <a:r>
              <a:rPr lang="de-DE" sz="1800" dirty="0"/>
              <a:t>Der 7-m-Ball wir Wiederholt.</a:t>
            </a:r>
          </a:p>
          <a:p>
            <a:endParaRPr lang="de-DE" sz="1800" dirty="0"/>
          </a:p>
          <a:p>
            <a:r>
              <a:rPr lang="de-DE" sz="1800" dirty="0"/>
              <a:t>… der Schütze vor dem Pfiff nicht beide Füße hinter dem Strafballpunkt hat?</a:t>
            </a:r>
          </a:p>
          <a:p>
            <a:r>
              <a:rPr lang="de-DE" sz="1800" dirty="0"/>
              <a:t>Der 7-m-Ball wird nicht angepfiffen.</a:t>
            </a:r>
          </a:p>
          <a:p>
            <a:endParaRPr lang="de-DE" sz="1800" dirty="0"/>
          </a:p>
          <a:p>
            <a:r>
              <a:rPr lang="de-DE" sz="1800" dirty="0"/>
              <a:t>…der Schütze vor dem Pfiff auf das Torschießt?</a:t>
            </a:r>
          </a:p>
          <a:p>
            <a:r>
              <a:rPr lang="de-DE" sz="1800" dirty="0"/>
              <a:t>Trifft der Schütze wird der 7-m-Ball wiederholt, trifft der Schütze nicht dann wird das Spiel mit Abschlag an Schusskreis fortgesetzt.</a:t>
            </a:r>
          </a:p>
          <a:p>
            <a:endParaRPr lang="de-DE" sz="1800" dirty="0"/>
          </a:p>
          <a:p>
            <a:r>
              <a:rPr lang="de-DE" sz="1800" dirty="0"/>
              <a:t>Hinweis Schütze und Torwart können für den 7m-Ball eingewechselt werden. </a:t>
            </a:r>
          </a:p>
        </p:txBody>
      </p:sp>
    </p:spTree>
    <p:extLst>
      <p:ext uri="{BB962C8B-B14F-4D97-AF65-F5344CB8AC3E}">
        <p14:creationId xmlns:p14="http://schemas.microsoft.com/office/powerpoint/2010/main" val="1960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3">
            <a:extLst>
              <a:ext uri="{FF2B5EF4-FFF2-40B4-BE49-F238E27FC236}">
                <a16:creationId xmlns:a16="http://schemas.microsoft.com/office/drawing/2014/main" id="{917D0D30-73CE-4EE4-B283-5BD4A142DF9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51512" y="1597616"/>
            <a:ext cx="3243263" cy="3079750"/>
          </a:xfrm>
          <a:prstGeom prst="rect">
            <a:avLst/>
          </a:prstGeom>
        </p:spPr>
      </p:pic>
      <p:sp>
        <p:nvSpPr>
          <p:cNvPr id="2" name="Titel 1"/>
          <p:cNvSpPr>
            <a:spLocks noGrp="1"/>
          </p:cNvSpPr>
          <p:nvPr>
            <p:ph type="title"/>
          </p:nvPr>
        </p:nvSpPr>
        <p:spPr>
          <a:xfrm>
            <a:off x="685331" y="285750"/>
            <a:ext cx="7773338" cy="1197133"/>
          </a:xfrm>
        </p:spPr>
        <p:txBody>
          <a:bodyPr/>
          <a:lstStyle/>
          <a:p>
            <a:r>
              <a:rPr lang="de-DE" b="1" u="sng" dirty="0"/>
              <a:t>Penalty-schießen</a:t>
            </a:r>
          </a:p>
        </p:txBody>
      </p:sp>
      <p:sp>
        <p:nvSpPr>
          <p:cNvPr id="3" name="Inhaltsplatzhalter 2"/>
          <p:cNvSpPr>
            <a:spLocks noGrp="1"/>
          </p:cNvSpPr>
          <p:nvPr>
            <p:ph sz="quarter" idx="13"/>
          </p:nvPr>
        </p:nvSpPr>
        <p:spPr>
          <a:xfrm>
            <a:off x="3911571" y="1372598"/>
            <a:ext cx="4845338" cy="3817779"/>
          </a:xfrm>
        </p:spPr>
        <p:txBody>
          <a:bodyPr>
            <a:normAutofit/>
          </a:bodyPr>
          <a:lstStyle/>
          <a:p>
            <a:r>
              <a:rPr lang="de-DE" sz="1650" cap="none" dirty="0"/>
              <a:t>alle nicht beteiligten Spieler befinden sich hinter der Mittellinie</a:t>
            </a:r>
          </a:p>
          <a:p>
            <a:r>
              <a:rPr lang="de-DE" sz="1650" cap="none" dirty="0"/>
              <a:t> </a:t>
            </a:r>
            <a:r>
              <a:rPr lang="de-DE" sz="1650" u="sng" cap="none" dirty="0"/>
              <a:t>der Torwart steht auf der Torlinie </a:t>
            </a:r>
          </a:p>
          <a:p>
            <a:r>
              <a:rPr lang="de-DE" sz="1650" cap="none" dirty="0"/>
              <a:t>Der Ball liegt an der Mittelinie auf dem Anstoßpunkt</a:t>
            </a:r>
            <a:endParaRPr lang="de-DE" sz="1650" dirty="0"/>
          </a:p>
          <a:p>
            <a:r>
              <a:rPr lang="de-DE" sz="1650" cap="none" dirty="0"/>
              <a:t>S1 pfeift den Penalty an</a:t>
            </a:r>
          </a:p>
          <a:p>
            <a:r>
              <a:rPr lang="de-DE" sz="1650" cap="none" dirty="0"/>
              <a:t>die Dauer (8 Sekunden) des Penaltys wird von der Turnierleitung oder einem Schiedsrichter überwacht, nach Ablauf der Zeit ertönt die Hupe bzw. der Pfiff.</a:t>
            </a:r>
          </a:p>
          <a:p>
            <a:r>
              <a:rPr lang="de-DE" sz="1650" b="1" u="sng" cap="none" dirty="0"/>
              <a:t>die ausführenden Spieler müssen gewechselt werden!</a:t>
            </a:r>
          </a:p>
          <a:p>
            <a:endParaRPr lang="de-DE" cap="none" dirty="0"/>
          </a:p>
        </p:txBody>
      </p:sp>
      <p:sp>
        <p:nvSpPr>
          <p:cNvPr id="7" name="Rechteck 6"/>
          <p:cNvSpPr/>
          <p:nvPr/>
        </p:nvSpPr>
        <p:spPr>
          <a:xfrm>
            <a:off x="1307472" y="2012349"/>
            <a:ext cx="548548" cy="507831"/>
          </a:xfrm>
          <a:prstGeom prst="rect">
            <a:avLst/>
          </a:prstGeom>
        </p:spPr>
        <p:txBody>
          <a:bodyPr wrap="none">
            <a:spAutoFit/>
          </a:bodyPr>
          <a:lstStyle/>
          <a:p>
            <a:r>
              <a:rPr lang="de-DE" sz="2700" dirty="0">
                <a:solidFill>
                  <a:srgbClr val="00B050"/>
                </a:solidFill>
              </a:rPr>
              <a:t>S1</a:t>
            </a:r>
          </a:p>
        </p:txBody>
      </p:sp>
      <p:sp>
        <p:nvSpPr>
          <p:cNvPr id="8" name="Textfeld 7"/>
          <p:cNvSpPr txBox="1"/>
          <p:nvPr/>
        </p:nvSpPr>
        <p:spPr>
          <a:xfrm>
            <a:off x="1086742" y="3772195"/>
            <a:ext cx="642938" cy="507831"/>
          </a:xfrm>
          <a:prstGeom prst="rect">
            <a:avLst/>
          </a:prstGeom>
          <a:noFill/>
        </p:spPr>
        <p:txBody>
          <a:bodyPr wrap="square" rtlCol="0">
            <a:spAutoFit/>
          </a:bodyPr>
          <a:lstStyle/>
          <a:p>
            <a:r>
              <a:rPr lang="de-DE" sz="2700" dirty="0">
                <a:solidFill>
                  <a:srgbClr val="00B050"/>
                </a:solidFill>
              </a:rPr>
              <a:t>S2</a:t>
            </a:r>
          </a:p>
        </p:txBody>
      </p:sp>
      <p:sp>
        <p:nvSpPr>
          <p:cNvPr id="4" name="Pfeil nach rechts 3"/>
          <p:cNvSpPr/>
          <p:nvPr/>
        </p:nvSpPr>
        <p:spPr>
          <a:xfrm flipH="1">
            <a:off x="2173143" y="2973156"/>
            <a:ext cx="506210" cy="3634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cxnSp>
        <p:nvCxnSpPr>
          <p:cNvPr id="11" name="Gerader Verbinder 10">
            <a:extLst>
              <a:ext uri="{FF2B5EF4-FFF2-40B4-BE49-F238E27FC236}">
                <a16:creationId xmlns:a16="http://schemas.microsoft.com/office/drawing/2014/main" id="{293BE8A3-6377-4C5A-AD18-DB6EF57ED032}"/>
              </a:ext>
            </a:extLst>
          </p:cNvPr>
          <p:cNvCxnSpPr/>
          <p:nvPr/>
        </p:nvCxnSpPr>
        <p:spPr>
          <a:xfrm flipH="1">
            <a:off x="2158855" y="1686455"/>
            <a:ext cx="14288" cy="293687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01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3888" y="1666369"/>
            <a:ext cx="7773338" cy="1330148"/>
          </a:xfrm>
        </p:spPr>
        <p:txBody>
          <a:bodyPr>
            <a:normAutofit/>
          </a:bodyPr>
          <a:lstStyle/>
          <a:p>
            <a:r>
              <a:rPr lang="de-DE" sz="3700" cap="none" dirty="0"/>
              <a:t>Was braucht man zum Pfeifen?</a:t>
            </a:r>
          </a:p>
        </p:txBody>
      </p:sp>
    </p:spTree>
    <p:extLst>
      <p:ext uri="{BB962C8B-B14F-4D97-AF65-F5344CB8AC3E}">
        <p14:creationId xmlns:p14="http://schemas.microsoft.com/office/powerpoint/2010/main" val="2842511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433472" y="823645"/>
            <a:ext cx="6327245" cy="715581"/>
          </a:xfrm>
          <a:prstGeom prst="rect">
            <a:avLst/>
          </a:prstGeom>
        </p:spPr>
        <p:txBody>
          <a:bodyPr wrap="none">
            <a:spAutoFit/>
          </a:bodyPr>
          <a:lstStyle/>
          <a:p>
            <a:r>
              <a:rPr lang="de-DE" sz="4050" dirty="0"/>
              <a:t>Wann ist ein Penalty zu Ende?</a:t>
            </a:r>
          </a:p>
        </p:txBody>
      </p:sp>
      <p:pic>
        <p:nvPicPr>
          <p:cNvPr id="3" name="Grafik 2">
            <a:extLst>
              <a:ext uri="{FF2B5EF4-FFF2-40B4-BE49-F238E27FC236}">
                <a16:creationId xmlns:a16="http://schemas.microsoft.com/office/drawing/2014/main" id="{CA14115C-D05C-46EE-9708-3D81122FE713}"/>
              </a:ext>
            </a:extLst>
          </p:cNvPr>
          <p:cNvPicPr>
            <a:picLocks noChangeAspect="1"/>
          </p:cNvPicPr>
          <p:nvPr/>
        </p:nvPicPr>
        <p:blipFill>
          <a:blip r:embed="rId3"/>
          <a:stretch>
            <a:fillRect/>
          </a:stretch>
        </p:blipFill>
        <p:spPr>
          <a:xfrm>
            <a:off x="1703784" y="1976705"/>
            <a:ext cx="5736431" cy="2914650"/>
          </a:xfrm>
          <a:prstGeom prst="rect">
            <a:avLst/>
          </a:prstGeom>
          <a:effectLst>
            <a:softEdge rad="127000"/>
          </a:effectLst>
        </p:spPr>
      </p:pic>
    </p:spTree>
    <p:extLst>
      <p:ext uri="{BB962C8B-B14F-4D97-AF65-F5344CB8AC3E}">
        <p14:creationId xmlns:p14="http://schemas.microsoft.com/office/powerpoint/2010/main" val="574891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1" y="285750"/>
            <a:ext cx="7773338" cy="1197133"/>
          </a:xfrm>
        </p:spPr>
        <p:txBody>
          <a:bodyPr/>
          <a:lstStyle/>
          <a:p>
            <a:r>
              <a:rPr lang="de-DE" b="1" u="sng" dirty="0"/>
              <a:t>Wann ist ein Penalty zu Ende?</a:t>
            </a:r>
          </a:p>
        </p:txBody>
      </p:sp>
      <p:sp>
        <p:nvSpPr>
          <p:cNvPr id="3" name="Inhaltsplatzhalter 2"/>
          <p:cNvSpPr>
            <a:spLocks noGrp="1"/>
          </p:cNvSpPr>
          <p:nvPr>
            <p:ph sz="quarter" idx="13"/>
          </p:nvPr>
        </p:nvSpPr>
        <p:spPr>
          <a:xfrm>
            <a:off x="685330" y="1162365"/>
            <a:ext cx="7772870" cy="4117818"/>
          </a:xfrm>
        </p:spPr>
        <p:txBody>
          <a:bodyPr>
            <a:noAutofit/>
          </a:bodyPr>
          <a:lstStyle/>
          <a:p>
            <a:pPr marL="0" indent="0">
              <a:buNone/>
            </a:pPr>
            <a:r>
              <a:rPr lang="de-DE" cap="none" dirty="0"/>
              <a:t>Wenn….</a:t>
            </a:r>
          </a:p>
          <a:p>
            <a:r>
              <a:rPr lang="de-DE" cap="none" dirty="0"/>
              <a:t>ein Tor erzielt worden ist</a:t>
            </a:r>
          </a:p>
          <a:p>
            <a:r>
              <a:rPr lang="de-DE" cap="none" dirty="0"/>
              <a:t>ein 7-m-Ball verhängt worden ist</a:t>
            </a:r>
          </a:p>
          <a:p>
            <a:r>
              <a:rPr lang="de-DE" cap="none" dirty="0"/>
              <a:t>ein absichtlicher Regelverstoß durch den Torwart (Spielstrafe 7-m-Ball)</a:t>
            </a:r>
          </a:p>
          <a:p>
            <a:r>
              <a:rPr lang="de-DE" cap="none" dirty="0"/>
              <a:t>ein Regelverstoß durch den Angreifer</a:t>
            </a:r>
          </a:p>
          <a:p>
            <a:r>
              <a:rPr lang="de-DE" cap="none" dirty="0"/>
              <a:t>der Ball vom Stürmer über die Grundlinie gespielt wurde </a:t>
            </a:r>
          </a:p>
          <a:p>
            <a:r>
              <a:rPr lang="de-DE" cap="none" dirty="0"/>
              <a:t>der Ball unabsichtlich vom Torwart über die Grundlinie abgelenkt wurde</a:t>
            </a:r>
          </a:p>
          <a:p>
            <a:r>
              <a:rPr lang="de-DE" cap="none" dirty="0"/>
              <a:t>der Ball im Seitenaus ist</a:t>
            </a:r>
          </a:p>
          <a:p>
            <a:endParaRPr lang="de-DE" cap="none" dirty="0"/>
          </a:p>
        </p:txBody>
      </p:sp>
    </p:spTree>
    <p:extLst>
      <p:ext uri="{BB962C8B-B14F-4D97-AF65-F5344CB8AC3E}">
        <p14:creationId xmlns:p14="http://schemas.microsoft.com/office/powerpoint/2010/main" val="397403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Der Torwart</a:t>
            </a:r>
          </a:p>
        </p:txBody>
      </p:sp>
      <p:sp>
        <p:nvSpPr>
          <p:cNvPr id="3" name="Inhaltsplatzhalter 2"/>
          <p:cNvSpPr>
            <a:spLocks noGrp="1"/>
          </p:cNvSpPr>
          <p:nvPr>
            <p:ph sz="quarter" idx="13"/>
          </p:nvPr>
        </p:nvSpPr>
        <p:spPr>
          <a:xfrm>
            <a:off x="685330" y="1972577"/>
            <a:ext cx="7772870" cy="3440798"/>
          </a:xfrm>
        </p:spPr>
        <p:txBody>
          <a:bodyPr>
            <a:normAutofit lnSpcReduction="10000"/>
          </a:bodyPr>
          <a:lstStyle/>
          <a:p>
            <a:pPr marL="0" indent="0">
              <a:buNone/>
            </a:pPr>
            <a:r>
              <a:rPr lang="de-DE" cap="none" dirty="0"/>
              <a:t>Der Torwart muss im Jugendbereich immer mit kompletter </a:t>
            </a:r>
          </a:p>
          <a:p>
            <a:pPr marL="0" indent="0">
              <a:buNone/>
            </a:pPr>
            <a:r>
              <a:rPr lang="de-DE" cap="none" dirty="0"/>
              <a:t>Schutzausrüstung und Schläger auf dem Spielfeld stehen.</a:t>
            </a:r>
          </a:p>
          <a:p>
            <a:r>
              <a:rPr lang="de-DE" cap="none" dirty="0"/>
              <a:t>Helm mit Gitter</a:t>
            </a:r>
          </a:p>
          <a:p>
            <a:r>
              <a:rPr lang="de-DE" cap="none" dirty="0"/>
              <a:t>Torwarthandschuhe</a:t>
            </a:r>
          </a:p>
          <a:p>
            <a:r>
              <a:rPr lang="de-DE" cap="none" dirty="0"/>
              <a:t>Oberleibschutz</a:t>
            </a:r>
          </a:p>
          <a:p>
            <a:r>
              <a:rPr lang="de-DE" cap="none" dirty="0"/>
              <a:t>Unterleibschutz</a:t>
            </a:r>
          </a:p>
          <a:p>
            <a:r>
              <a:rPr lang="de-DE" cap="none" dirty="0"/>
              <a:t>Schienen</a:t>
            </a:r>
          </a:p>
          <a:p>
            <a:r>
              <a:rPr lang="de-DE" cap="none" dirty="0"/>
              <a:t>Kicker</a:t>
            </a:r>
          </a:p>
          <a:p>
            <a:r>
              <a:rPr lang="de-DE" cap="none" dirty="0"/>
              <a:t>anders farbiges Trikot</a:t>
            </a:r>
          </a:p>
          <a:p>
            <a:endParaRPr lang="de-DE" cap="none" dirty="0"/>
          </a:p>
        </p:txBody>
      </p:sp>
      <p:pic>
        <p:nvPicPr>
          <p:cNvPr id="4" name="Grafik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36494" y="1285875"/>
            <a:ext cx="2221706" cy="3849688"/>
          </a:xfrm>
          <a:prstGeom prst="rect">
            <a:avLst/>
          </a:prstGeom>
        </p:spPr>
      </p:pic>
    </p:spTree>
    <p:extLst>
      <p:ext uri="{BB962C8B-B14F-4D97-AF65-F5344CB8AC3E}">
        <p14:creationId xmlns:p14="http://schemas.microsoft.com/office/powerpoint/2010/main" val="3064572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3"/>
          </p:nvPr>
        </p:nvPicPr>
        <p:blipFill rotWithShape="1">
          <a:blip r:embed="rId2" cstate="screen">
            <a:extLst>
              <a:ext uri="{28A0092B-C50C-407E-A947-70E740481C1C}">
                <a14:useLocalDpi xmlns:a14="http://schemas.microsoft.com/office/drawing/2010/main"/>
              </a:ext>
            </a:extLst>
          </a:blip>
          <a:srcRect/>
          <a:stretch/>
        </p:blipFill>
        <p:spPr>
          <a:xfrm>
            <a:off x="4379119" y="920749"/>
            <a:ext cx="3764756" cy="4218613"/>
          </a:xfrm>
        </p:spPr>
      </p:pic>
      <p:sp>
        <p:nvSpPr>
          <p:cNvPr id="7" name="Textfeld 6"/>
          <p:cNvSpPr txBox="1"/>
          <p:nvPr/>
        </p:nvSpPr>
        <p:spPr>
          <a:xfrm>
            <a:off x="578644" y="920749"/>
            <a:ext cx="3529013" cy="4311643"/>
          </a:xfrm>
          <a:prstGeom prst="rect">
            <a:avLst/>
          </a:prstGeom>
          <a:noFill/>
        </p:spPr>
        <p:txBody>
          <a:bodyPr wrap="square" lIns="71323" tIns="35662" rIns="71323" bIns="35662" rtlCol="0">
            <a:spAutoFit/>
          </a:bodyPr>
          <a:lstStyle/>
          <a:p>
            <a:r>
              <a:rPr lang="de-DE" sz="1600" dirty="0"/>
              <a:t>Der Jugendtorwart muss im gesamten Spiel die komplette Ausrüstung tragen.</a:t>
            </a:r>
          </a:p>
          <a:p>
            <a:endParaRPr lang="de-DE" sz="1100" dirty="0"/>
          </a:p>
          <a:p>
            <a:r>
              <a:rPr lang="de-DE" sz="1600" dirty="0"/>
              <a:t>1. Verliert der Jugendtorwart im Spiel einen Ausrüstungsgegenstand, erfolgt ein Zeitstopp und der Torwart muss die Ausrüstung wieder anziehen. Es geht danach mit Bully weiter, auch wenn der Angriff bereits im Schusskreis war. </a:t>
            </a:r>
          </a:p>
          <a:p>
            <a:endParaRPr lang="de-DE" sz="1050" dirty="0"/>
          </a:p>
          <a:p>
            <a:r>
              <a:rPr lang="de-DE" sz="1600" dirty="0"/>
              <a:t>2.Verliert der Jugendtorwart während einer Strafecke einen Ausrüstungsgegenstand, erfolgt ein Zeitstopp und der Torwart muss die Ausrüstung wieder anziehen. Im Anschluss wird die Strafecke wiederholt.</a:t>
            </a:r>
          </a:p>
          <a:p>
            <a:r>
              <a:rPr lang="de-DE" sz="1600" dirty="0"/>
              <a:t> </a:t>
            </a:r>
          </a:p>
          <a:p>
            <a:endParaRPr lang="de-DE" dirty="0"/>
          </a:p>
        </p:txBody>
      </p:sp>
    </p:spTree>
    <p:extLst>
      <p:ext uri="{BB962C8B-B14F-4D97-AF65-F5344CB8AC3E}">
        <p14:creationId xmlns:p14="http://schemas.microsoft.com/office/powerpoint/2010/main" val="2501959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cap="none" dirty="0"/>
              <a:t>Nach dem Spiel</a:t>
            </a:r>
          </a:p>
        </p:txBody>
      </p:sp>
      <p:sp>
        <p:nvSpPr>
          <p:cNvPr id="4" name="Inhaltsplatzhalter 3"/>
          <p:cNvSpPr>
            <a:spLocks noGrp="1"/>
          </p:cNvSpPr>
          <p:nvPr>
            <p:ph sz="quarter" idx="13"/>
          </p:nvPr>
        </p:nvSpPr>
        <p:spPr/>
        <p:txBody>
          <a:bodyPr/>
          <a:lstStyle/>
          <a:p>
            <a:r>
              <a:rPr lang="de-DE" cap="none" dirty="0"/>
              <a:t>Den Spielberichtsbogen ausfüllen und unterschreiben</a:t>
            </a:r>
          </a:p>
          <a:p>
            <a:r>
              <a:rPr lang="de-DE" b="1" cap="none" dirty="0"/>
              <a:t>Keine Diskussionen mit Trainern und Spielern anfangen!</a:t>
            </a:r>
          </a:p>
        </p:txBody>
      </p:sp>
      <p:sp>
        <p:nvSpPr>
          <p:cNvPr id="3" name="Rechteck 2">
            <a:extLst>
              <a:ext uri="{FF2B5EF4-FFF2-40B4-BE49-F238E27FC236}">
                <a16:creationId xmlns:a16="http://schemas.microsoft.com/office/drawing/2014/main" id="{0688DA4B-2D68-4A0E-8D7D-181ED297F922}"/>
              </a:ext>
            </a:extLst>
          </p:cNvPr>
          <p:cNvSpPr/>
          <p:nvPr/>
        </p:nvSpPr>
        <p:spPr>
          <a:xfrm>
            <a:off x="5052447" y="3107410"/>
            <a:ext cx="418455" cy="123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3A29D57F-3FB5-413C-A8C7-4CAEE8C32D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84142" y="2975497"/>
            <a:ext cx="7300913" cy="1539875"/>
          </a:xfrm>
          <a:prstGeom prst="rect">
            <a:avLst/>
          </a:prstGeom>
        </p:spPr>
      </p:pic>
      <p:sp>
        <p:nvSpPr>
          <p:cNvPr id="5" name="Rechteck 4">
            <a:extLst>
              <a:ext uri="{FF2B5EF4-FFF2-40B4-BE49-F238E27FC236}">
                <a16:creationId xmlns:a16="http://schemas.microsoft.com/office/drawing/2014/main" id="{C6F010F7-661A-4CE4-BDD0-AC8E24A575FE}"/>
              </a:ext>
            </a:extLst>
          </p:cNvPr>
          <p:cNvSpPr/>
          <p:nvPr/>
        </p:nvSpPr>
        <p:spPr>
          <a:xfrm>
            <a:off x="1410346" y="3494868"/>
            <a:ext cx="550190" cy="17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81DE1163-D3B4-49F8-A9FE-BE1D5DFF5401}"/>
              </a:ext>
            </a:extLst>
          </p:cNvPr>
          <p:cNvSpPr/>
          <p:nvPr/>
        </p:nvSpPr>
        <p:spPr>
          <a:xfrm>
            <a:off x="2177512" y="3494868"/>
            <a:ext cx="550190" cy="17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54F4A578-3768-4BD2-991D-A1C40B4F2508}"/>
              </a:ext>
            </a:extLst>
          </p:cNvPr>
          <p:cNvSpPr txBox="1"/>
          <p:nvPr/>
        </p:nvSpPr>
        <p:spPr>
          <a:xfrm>
            <a:off x="1276438" y="3437657"/>
            <a:ext cx="921658" cy="307777"/>
          </a:xfrm>
          <a:prstGeom prst="rect">
            <a:avLst/>
          </a:prstGeom>
          <a:noFill/>
        </p:spPr>
        <p:txBody>
          <a:bodyPr wrap="square" rtlCol="0">
            <a:spAutoFit/>
          </a:bodyPr>
          <a:lstStyle/>
          <a:p>
            <a:r>
              <a:rPr lang="de-DE" dirty="0"/>
              <a:t>Team 1</a:t>
            </a:r>
          </a:p>
        </p:txBody>
      </p:sp>
      <p:sp>
        <p:nvSpPr>
          <p:cNvPr id="9" name="Textfeld 8">
            <a:extLst>
              <a:ext uri="{FF2B5EF4-FFF2-40B4-BE49-F238E27FC236}">
                <a16:creationId xmlns:a16="http://schemas.microsoft.com/office/drawing/2014/main" id="{3A0ABC9C-C05F-465C-822A-FE6395DC00C8}"/>
              </a:ext>
            </a:extLst>
          </p:cNvPr>
          <p:cNvSpPr txBox="1"/>
          <p:nvPr/>
        </p:nvSpPr>
        <p:spPr>
          <a:xfrm>
            <a:off x="2138767" y="3437656"/>
            <a:ext cx="921658" cy="307777"/>
          </a:xfrm>
          <a:prstGeom prst="rect">
            <a:avLst/>
          </a:prstGeom>
          <a:noFill/>
        </p:spPr>
        <p:txBody>
          <a:bodyPr wrap="square" rtlCol="0">
            <a:spAutoFit/>
          </a:bodyPr>
          <a:lstStyle/>
          <a:p>
            <a:r>
              <a:rPr lang="de-DE" dirty="0"/>
              <a:t>Team 2</a:t>
            </a:r>
          </a:p>
        </p:txBody>
      </p:sp>
    </p:spTree>
    <p:extLst>
      <p:ext uri="{BB962C8B-B14F-4D97-AF65-F5344CB8AC3E}">
        <p14:creationId xmlns:p14="http://schemas.microsoft.com/office/powerpoint/2010/main" val="3652072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2476" y="1571119"/>
            <a:ext cx="7773338" cy="1330148"/>
          </a:xfrm>
        </p:spPr>
        <p:txBody>
          <a:bodyPr>
            <a:normAutofit/>
          </a:bodyPr>
          <a:lstStyle/>
          <a:p>
            <a:r>
              <a:rPr lang="de-DE" sz="3700" cap="none" dirty="0"/>
              <a:t>Zeichen der Schiedsrichter</a:t>
            </a:r>
          </a:p>
        </p:txBody>
      </p:sp>
    </p:spTree>
    <p:extLst>
      <p:ext uri="{BB962C8B-B14F-4D97-AF65-F5344CB8AC3E}">
        <p14:creationId xmlns:p14="http://schemas.microsoft.com/office/powerpoint/2010/main" val="2519215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28205" y="607327"/>
            <a:ext cx="7772870" cy="2853423"/>
          </a:xfrm>
        </p:spPr>
        <p:txBody>
          <a:bodyPr/>
          <a:lstStyle/>
          <a:p>
            <a:pPr marL="0" indent="0">
              <a:buNone/>
            </a:pPr>
            <a:r>
              <a:rPr lang="de-DE" cap="none" dirty="0"/>
              <a:t>Einschiebeball und Freischlag werden immer mit einem waagerecht ausgestreckten Arm in Einschiebe- und Freischlagrichtung angezeigt</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84400" y="1299817"/>
            <a:ext cx="2109899" cy="3802063"/>
          </a:xfrm>
          <a:prstGeom prst="rect">
            <a:avLst/>
          </a:prstGeom>
        </p:spPr>
      </p:pic>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30723" y="1299818"/>
            <a:ext cx="2828321" cy="3802063"/>
          </a:xfrm>
          <a:prstGeom prst="rect">
            <a:avLst/>
          </a:prstGeom>
        </p:spPr>
      </p:pic>
    </p:spTree>
    <p:extLst>
      <p:ext uri="{BB962C8B-B14F-4D97-AF65-F5344CB8AC3E}">
        <p14:creationId xmlns:p14="http://schemas.microsoft.com/office/powerpoint/2010/main" val="2982838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763912" y="694639"/>
            <a:ext cx="7772870" cy="2853423"/>
          </a:xfrm>
        </p:spPr>
        <p:txBody>
          <a:bodyPr/>
          <a:lstStyle/>
          <a:p>
            <a:pPr marL="0" indent="0">
              <a:buNone/>
            </a:pPr>
            <a:r>
              <a:rPr lang="de-DE" cap="none" dirty="0"/>
              <a:t>Ein Abschlag wird immer mit dem Rücken zur Grundlinie angezeigt, beide Arme werden links und rechts waagerecht (parallel zur Grundlinie) ausgestreckt</a:t>
            </a:r>
          </a:p>
        </p:txBody>
      </p:sp>
      <p:pic>
        <p:nvPicPr>
          <p:cNvPr id="4" name="Grafik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76770" y="1936750"/>
            <a:ext cx="3114413" cy="2830298"/>
          </a:xfrm>
          <a:prstGeom prst="rect">
            <a:avLst/>
          </a:prstGeom>
        </p:spPr>
      </p:pic>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3912" y="1936751"/>
            <a:ext cx="2904175" cy="2829524"/>
          </a:xfrm>
          <a:prstGeom prst="rect">
            <a:avLst/>
          </a:prstGeom>
        </p:spPr>
      </p:pic>
    </p:spTree>
    <p:extLst>
      <p:ext uri="{BB962C8B-B14F-4D97-AF65-F5344CB8AC3E}">
        <p14:creationId xmlns:p14="http://schemas.microsoft.com/office/powerpoint/2010/main" val="360791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63924" y="599389"/>
            <a:ext cx="7772870" cy="2853423"/>
          </a:xfrm>
        </p:spPr>
        <p:txBody>
          <a:bodyPr/>
          <a:lstStyle/>
          <a:p>
            <a:pPr marL="0" indent="0">
              <a:buNone/>
            </a:pPr>
            <a:r>
              <a:rPr lang="de-DE" cap="none" dirty="0"/>
              <a:t>Ein erzieltes Tor wird mit beiden waagerecht ausgestreckten Armen zur Spielfeldmitte angezeigt</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r="-5621"/>
          <a:stretch/>
        </p:blipFill>
        <p:spPr>
          <a:xfrm>
            <a:off x="721518" y="1785936"/>
            <a:ext cx="3579019" cy="3452813"/>
          </a:xfrm>
          <a:prstGeom prst="rect">
            <a:avLst/>
          </a:prstGeom>
        </p:spPr>
      </p:pic>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2057" y="1904999"/>
            <a:ext cx="3211837" cy="3214688"/>
          </a:xfrm>
          <a:prstGeom prst="rect">
            <a:avLst/>
          </a:prstGeom>
        </p:spPr>
      </p:pic>
    </p:spTree>
    <p:extLst>
      <p:ext uri="{BB962C8B-B14F-4D97-AF65-F5344CB8AC3E}">
        <p14:creationId xmlns:p14="http://schemas.microsoft.com/office/powerpoint/2010/main" val="136184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42467" y="631139"/>
            <a:ext cx="7979019" cy="2853423"/>
          </a:xfrm>
        </p:spPr>
        <p:txBody>
          <a:bodyPr/>
          <a:lstStyle/>
          <a:p>
            <a:pPr marL="0" indent="0">
              <a:buNone/>
            </a:pPr>
            <a:r>
              <a:rPr lang="de-DE" cap="none" dirty="0"/>
              <a:t>Eine Lange Ecke wird mit einem waagerecht ausgestreckten Arm zu der dem Punkt näheren Eckfahne angezeigt, an dem der Ball die Grundlinie überschritten hat</a:t>
            </a:r>
          </a:p>
        </p:txBody>
      </p:sp>
      <p:pic>
        <p:nvPicPr>
          <p:cNvPr id="4" name="Grafik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49601" y="1498090"/>
            <a:ext cx="5158604" cy="3818433"/>
          </a:xfrm>
          <a:prstGeom prst="rect">
            <a:avLst/>
          </a:prstGeom>
        </p:spPr>
      </p:pic>
    </p:spTree>
    <p:extLst>
      <p:ext uri="{BB962C8B-B14F-4D97-AF65-F5344CB8AC3E}">
        <p14:creationId xmlns:p14="http://schemas.microsoft.com/office/powerpoint/2010/main" val="1022380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1119" y="793243"/>
            <a:ext cx="2510306" cy="3064383"/>
          </a:xfrm>
        </p:spPr>
        <p:txBody>
          <a:bodyPr anchor="t">
            <a:noAutofit/>
          </a:bodyPr>
          <a:lstStyle/>
          <a:p>
            <a:pPr algn="l"/>
            <a:r>
              <a:rPr lang="de-DE" sz="2500" b="1" u="sng" cap="none" dirty="0"/>
              <a:t>Ausrüstung:</a:t>
            </a:r>
            <a:br>
              <a:rPr lang="de-DE" sz="2500" b="1" u="sng" cap="none" dirty="0"/>
            </a:br>
            <a:r>
              <a:rPr lang="de-DE" sz="2500" cap="none" dirty="0"/>
              <a:t>- Pfeifen</a:t>
            </a:r>
            <a:br>
              <a:rPr lang="de-DE" sz="2500" cap="none" dirty="0"/>
            </a:br>
            <a:r>
              <a:rPr lang="de-DE" sz="2500" cap="none" dirty="0"/>
              <a:t>- Pfeifshirts</a:t>
            </a:r>
            <a:br>
              <a:rPr lang="de-DE" sz="2500" cap="none" dirty="0"/>
            </a:br>
            <a:r>
              <a:rPr lang="de-DE" sz="2500" cap="none" dirty="0"/>
              <a:t>- Stift</a:t>
            </a:r>
            <a:br>
              <a:rPr lang="de-DE" sz="2500" cap="none" dirty="0"/>
            </a:br>
            <a:r>
              <a:rPr lang="de-DE" sz="2500" cap="none" dirty="0"/>
              <a:t>- Schreibblock</a:t>
            </a:r>
            <a:br>
              <a:rPr lang="de-DE" sz="2500" cap="none" dirty="0"/>
            </a:br>
            <a:r>
              <a:rPr lang="de-DE" sz="2500" cap="none" dirty="0"/>
              <a:t>- Karten</a:t>
            </a:r>
            <a:br>
              <a:rPr lang="de-DE" sz="2500" cap="none" dirty="0"/>
            </a:br>
            <a:r>
              <a:rPr lang="de-DE" sz="2500" cap="none" dirty="0"/>
              <a:t>- Kunstrasenschuhe</a:t>
            </a:r>
            <a:br>
              <a:rPr lang="de-DE" sz="2500" cap="none" dirty="0"/>
            </a:br>
            <a:r>
              <a:rPr lang="de-DE" sz="2500" cap="none" dirty="0"/>
              <a:t>- Stoppuhr</a:t>
            </a:r>
            <a:endParaRPr lang="de-DE" sz="2500" b="1" u="sng" cap="none" dirty="0"/>
          </a:p>
        </p:txBody>
      </p:sp>
      <p:sp>
        <p:nvSpPr>
          <p:cNvPr id="4" name="Textfeld 3"/>
          <p:cNvSpPr txBox="1"/>
          <p:nvPr/>
        </p:nvSpPr>
        <p:spPr>
          <a:xfrm>
            <a:off x="1271120" y="4299357"/>
            <a:ext cx="5807092" cy="502908"/>
          </a:xfrm>
          <a:prstGeom prst="rect">
            <a:avLst/>
          </a:prstGeom>
          <a:noFill/>
        </p:spPr>
        <p:txBody>
          <a:bodyPr wrap="square" lIns="71323" tIns="35662" rIns="71323" bIns="35662" rtlCol="0">
            <a:spAutoFit/>
          </a:bodyPr>
          <a:lstStyle/>
          <a:p>
            <a:pPr algn="ctr"/>
            <a:r>
              <a:rPr lang="de-DE" dirty="0"/>
              <a:t>Grundsätzlich gilt, die Schiedsrichter sind spätestens 15 Minuten vor Spielbeginn anwesend! </a:t>
            </a:r>
          </a:p>
        </p:txBody>
      </p:sp>
      <p:pic>
        <p:nvPicPr>
          <p:cNvPr id="6" name="Picture 8" descr="C:\drive_w\Peter\HGN\HockeyShop\Internet\Webseiten\Bilder\FOX\Classic_Eclipse_BlazinBlue.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80246" y="969085"/>
            <a:ext cx="1295762" cy="11758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W:\PETER\HGN\Schiris\Bilder\Uh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42839" y="2566506"/>
            <a:ext cx="1175869" cy="11758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W:\PETER\HGN\Schiris\Bilder\Zettel-Stift.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916068" y="2054376"/>
            <a:ext cx="1175869" cy="11758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W:\PETER\HGN\Schiris\Bilder\sh_asi_rocket12.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19679" y="3154441"/>
            <a:ext cx="1623160" cy="10456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W:\PETER\HGN\Schiris\Bilder\Polo-Shirt-grün.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091937" y="1013581"/>
            <a:ext cx="1307290" cy="130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13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706762" y="551764"/>
            <a:ext cx="7772870" cy="2853423"/>
          </a:xfrm>
        </p:spPr>
        <p:txBody>
          <a:bodyPr/>
          <a:lstStyle/>
          <a:p>
            <a:pPr marL="0" indent="0">
              <a:buNone/>
            </a:pPr>
            <a:r>
              <a:rPr lang="de-DE" cap="none" dirty="0"/>
              <a:t>Eine Freeshort wird mit beiden waagerecht ausgestreckten Armen zum Tor angezeigt</a:t>
            </a:r>
          </a:p>
        </p:txBody>
      </p:sp>
      <p:pic>
        <p:nvPicPr>
          <p:cNvPr id="6" name="Grafik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3893" y="1111249"/>
            <a:ext cx="3615207" cy="4151314"/>
          </a:xfrm>
          <a:prstGeom prst="rect">
            <a:avLst/>
          </a:prstGeom>
        </p:spPr>
      </p:pic>
      <p:pic>
        <p:nvPicPr>
          <p:cNvPr id="8" name="Grafik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9169" y="1349373"/>
            <a:ext cx="3879291" cy="3389315"/>
          </a:xfrm>
          <a:prstGeom prst="rect">
            <a:avLst/>
          </a:prstGeom>
        </p:spPr>
      </p:pic>
    </p:spTree>
    <p:extLst>
      <p:ext uri="{BB962C8B-B14F-4D97-AF65-F5344CB8AC3E}">
        <p14:creationId xmlns:p14="http://schemas.microsoft.com/office/powerpoint/2010/main" val="1968680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85330" y="670827"/>
            <a:ext cx="7772870" cy="2853423"/>
          </a:xfrm>
        </p:spPr>
        <p:txBody>
          <a:bodyPr/>
          <a:lstStyle/>
          <a:p>
            <a:pPr marL="0" indent="0">
              <a:buNone/>
            </a:pPr>
            <a:r>
              <a:rPr lang="de-DE" cap="none" dirty="0"/>
              <a:t>Ein 7-Meter-Ball wird mit einem Arm auf den 7-m-Punkt und dem anderen Arm senkrecht nach oben angezeigt. Diese Anzeige gilt zugleich als Zeichen für die Spielzeitunterbrechung</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89808" y="1626240"/>
            <a:ext cx="2555080" cy="3670183"/>
          </a:xfrm>
          <a:prstGeom prst="rect">
            <a:avLst/>
          </a:prstGeom>
        </p:spPr>
      </p:pic>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22814" y="1630598"/>
            <a:ext cx="1994483" cy="3665826"/>
          </a:xfrm>
          <a:prstGeom prst="rect">
            <a:avLst/>
          </a:prstGeom>
        </p:spPr>
      </p:pic>
    </p:spTree>
    <p:extLst>
      <p:ext uri="{BB962C8B-B14F-4D97-AF65-F5344CB8AC3E}">
        <p14:creationId xmlns:p14="http://schemas.microsoft.com/office/powerpoint/2010/main" val="236806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1600" cap="none" dirty="0"/>
              <a:t>Ein Zeitstopp wird mit beiden </a:t>
            </a:r>
            <a:r>
              <a:rPr lang="de-DE" sz="1600" dirty="0"/>
              <a:t>A</a:t>
            </a:r>
            <a:r>
              <a:rPr lang="de-DE" sz="1600" cap="none" dirty="0"/>
              <a:t>rmen und über dem Kopf gekreuzten </a:t>
            </a:r>
            <a:r>
              <a:rPr lang="de-DE" sz="1600" dirty="0"/>
              <a:t>H</a:t>
            </a:r>
            <a:r>
              <a:rPr lang="de-DE" sz="1600" cap="none" dirty="0"/>
              <a:t>andgelenken angezeigt</a:t>
            </a:r>
            <a:endParaRPr lang="de-DE" sz="1600" dirty="0"/>
          </a:p>
        </p:txBody>
      </p:sp>
      <p:pic>
        <p:nvPicPr>
          <p:cNvPr id="8" name="Picture 9" descr="W:\drive_w\PETER\HGN\Schiris\Bilder\Wendy-Stewart.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3208020" y="1562100"/>
            <a:ext cx="2727961"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521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0" y="4695986"/>
            <a:ext cx="7772870" cy="546575"/>
          </a:xfrm>
        </p:spPr>
        <p:txBody>
          <a:bodyPr>
            <a:normAutofit/>
          </a:bodyPr>
          <a:lstStyle/>
          <a:p>
            <a:pPr marL="0" indent="0">
              <a:buNone/>
            </a:pPr>
            <a:r>
              <a:rPr lang="de-DE" sz="800" dirty="0"/>
              <a:t>Quelle:</a:t>
            </a:r>
          </a:p>
          <a:p>
            <a:pPr marL="0" indent="0">
              <a:buNone/>
            </a:pPr>
            <a:r>
              <a:rPr lang="de-DE" sz="800" dirty="0">
                <a:hlinkClick r:id="rId2"/>
              </a:rPr>
              <a:t>bayernhockey.de</a:t>
            </a:r>
            <a:r>
              <a:rPr lang="de-DE" sz="800" dirty="0"/>
              <a:t> ; </a:t>
            </a:r>
            <a:r>
              <a:rPr lang="de-DE" sz="800" dirty="0">
                <a:hlinkClick r:id="rId3"/>
              </a:rPr>
              <a:t>Hockey7</a:t>
            </a:r>
            <a:endParaRPr lang="de-DE" sz="800" dirty="0"/>
          </a:p>
          <a:p>
            <a:pPr marL="0" indent="0">
              <a:buNone/>
            </a:pPr>
            <a:endParaRPr lang="de-DE" sz="800" dirty="0"/>
          </a:p>
        </p:txBody>
      </p:sp>
      <p:sp>
        <p:nvSpPr>
          <p:cNvPr id="4" name="Titel 1"/>
          <p:cNvSpPr>
            <a:spLocks noGrp="1"/>
          </p:cNvSpPr>
          <p:nvPr>
            <p:ph type="title"/>
          </p:nvPr>
        </p:nvSpPr>
        <p:spPr>
          <a:xfrm>
            <a:off x="685331" y="2254959"/>
            <a:ext cx="7773338" cy="1330148"/>
          </a:xfrm>
        </p:spPr>
        <p:txBody>
          <a:bodyPr>
            <a:normAutofit fontScale="90000"/>
          </a:bodyPr>
          <a:lstStyle/>
          <a:p>
            <a:r>
              <a:rPr lang="de-DE" sz="3700" dirty="0"/>
              <a:t>Vielen Dank für eure Aufmerksamkeit!</a:t>
            </a:r>
            <a:br>
              <a:rPr lang="de-DE" sz="3700" dirty="0"/>
            </a:br>
            <a:r>
              <a:rPr lang="de-DE" sz="3700" dirty="0"/>
              <a:t>…Nun geht es los!</a:t>
            </a:r>
            <a:br>
              <a:rPr lang="de-DE" sz="3700" dirty="0"/>
            </a:br>
            <a:endParaRPr lang="de-DE" sz="3700" dirty="0"/>
          </a:p>
        </p:txBody>
      </p:sp>
    </p:spTree>
    <p:extLst>
      <p:ext uri="{BB962C8B-B14F-4D97-AF65-F5344CB8AC3E}">
        <p14:creationId xmlns:p14="http://schemas.microsoft.com/office/powerpoint/2010/main" val="1618554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6757" y="1793369"/>
            <a:ext cx="7773338" cy="1330148"/>
          </a:xfrm>
        </p:spPr>
        <p:txBody>
          <a:bodyPr/>
          <a:lstStyle/>
          <a:p>
            <a:r>
              <a:rPr lang="de-DE" sz="3700" cap="none" dirty="0"/>
              <a:t>Was ist bei der Spielvorbesprechung </a:t>
            </a:r>
            <a:br>
              <a:rPr lang="de-DE" sz="3700" cap="none" dirty="0"/>
            </a:br>
            <a:r>
              <a:rPr lang="de-DE" sz="3700" cap="none" dirty="0"/>
              <a:t>zu beachten?</a:t>
            </a:r>
            <a:endParaRPr lang="de-DE" sz="3700" dirty="0"/>
          </a:p>
        </p:txBody>
      </p:sp>
    </p:spTree>
    <p:extLst>
      <p:ext uri="{BB962C8B-B14F-4D97-AF65-F5344CB8AC3E}">
        <p14:creationId xmlns:p14="http://schemas.microsoft.com/office/powerpoint/2010/main" val="234083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400" b="1" u="sng" cap="none" dirty="0"/>
              <a:t>Spielvorbesprechung</a:t>
            </a:r>
          </a:p>
        </p:txBody>
      </p:sp>
      <p:sp>
        <p:nvSpPr>
          <p:cNvPr id="3" name="Inhaltsplatzhalter 2"/>
          <p:cNvSpPr>
            <a:spLocks noGrp="1"/>
          </p:cNvSpPr>
          <p:nvPr>
            <p:ph sz="quarter" idx="13"/>
          </p:nvPr>
        </p:nvSpPr>
        <p:spPr>
          <a:xfrm>
            <a:off x="635466" y="1972577"/>
            <a:ext cx="7822734" cy="2694673"/>
          </a:xfrm>
        </p:spPr>
        <p:txBody>
          <a:bodyPr>
            <a:normAutofit fontScale="92500" lnSpcReduction="20000"/>
          </a:bodyPr>
          <a:lstStyle/>
          <a:p>
            <a:r>
              <a:rPr lang="de-DE" sz="2500" cap="none" dirty="0"/>
              <a:t>Wer geht auf welche Seite?</a:t>
            </a:r>
          </a:p>
          <a:p>
            <a:r>
              <a:rPr lang="de-DE" sz="2500" cap="none" dirty="0"/>
              <a:t>Gemeinsame Bereiche klären</a:t>
            </a:r>
          </a:p>
          <a:p>
            <a:r>
              <a:rPr lang="de-DE" sz="2500" cap="none" dirty="0"/>
              <a:t>Deutlich und lange anzeigen</a:t>
            </a:r>
          </a:p>
          <a:p>
            <a:r>
              <a:rPr lang="de-DE" sz="2500" cap="none" dirty="0"/>
              <a:t>Laut und deutlich pfeifen</a:t>
            </a:r>
          </a:p>
          <a:p>
            <a:r>
              <a:rPr lang="de-DE" sz="2500" cap="none" dirty="0"/>
              <a:t>Konsequent sein</a:t>
            </a:r>
          </a:p>
          <a:p>
            <a:r>
              <a:rPr lang="de-DE" sz="2500" cap="none" dirty="0"/>
              <a:t>Wo und wie zeige ich dem Kollegen den Penalty an?</a:t>
            </a:r>
          </a:p>
          <a:p>
            <a:pPr>
              <a:buFont typeface="Wingdings" panose="05000000000000000000" pitchFamily="2" charset="2"/>
              <a:buChar char="ü"/>
            </a:pPr>
            <a:endParaRPr lang="de-DE" cap="none" dirty="0"/>
          </a:p>
        </p:txBody>
      </p:sp>
    </p:spTree>
    <p:extLst>
      <p:ext uri="{BB962C8B-B14F-4D97-AF65-F5344CB8AC3E}">
        <p14:creationId xmlns:p14="http://schemas.microsoft.com/office/powerpoint/2010/main" val="398492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Spielregeln</a:t>
            </a:r>
          </a:p>
        </p:txBody>
      </p:sp>
      <p:sp>
        <p:nvSpPr>
          <p:cNvPr id="4" name="Rechteck 3"/>
          <p:cNvSpPr/>
          <p:nvPr/>
        </p:nvSpPr>
        <p:spPr>
          <a:xfrm>
            <a:off x="1963305" y="2441675"/>
            <a:ext cx="5388167" cy="595241"/>
          </a:xfrm>
          <a:prstGeom prst="rect">
            <a:avLst/>
          </a:prstGeom>
        </p:spPr>
        <p:txBody>
          <a:bodyPr wrap="none" lIns="71323" tIns="35662" rIns="71323" bIns="35662">
            <a:spAutoFit/>
          </a:bodyPr>
          <a:lstStyle/>
          <a:p>
            <a:r>
              <a:rPr lang="de-DE" sz="3400" dirty="0"/>
              <a:t>Was ist erlaubt und was nicht?</a:t>
            </a:r>
          </a:p>
        </p:txBody>
      </p:sp>
    </p:spTree>
    <p:extLst>
      <p:ext uri="{BB962C8B-B14F-4D97-AF65-F5344CB8AC3E}">
        <p14:creationId xmlns:p14="http://schemas.microsoft.com/office/powerpoint/2010/main" val="381536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2" y="-3759"/>
            <a:ext cx="7773338" cy="1330148"/>
          </a:xfrm>
        </p:spPr>
        <p:txBody>
          <a:bodyPr/>
          <a:lstStyle/>
          <a:p>
            <a:r>
              <a:rPr lang="de-DE" b="1" u="sng" cap="none" dirty="0"/>
              <a:t>Wichtige Regeln</a:t>
            </a:r>
          </a:p>
        </p:txBody>
      </p:sp>
      <p:sp>
        <p:nvSpPr>
          <p:cNvPr id="3" name="Inhaltsplatzhalter 2"/>
          <p:cNvSpPr>
            <a:spLocks noGrp="1"/>
          </p:cNvSpPr>
          <p:nvPr>
            <p:ph sz="quarter" idx="13"/>
          </p:nvPr>
        </p:nvSpPr>
        <p:spPr>
          <a:xfrm>
            <a:off x="685331" y="922149"/>
            <a:ext cx="7772870" cy="4633993"/>
          </a:xfrm>
        </p:spPr>
        <p:txBody>
          <a:bodyPr>
            <a:normAutofit/>
          </a:bodyPr>
          <a:lstStyle/>
          <a:p>
            <a:pPr marL="0" indent="0">
              <a:buNone/>
            </a:pPr>
            <a:r>
              <a:rPr lang="de-DE" sz="1900" b="1" u="sng" cap="none" dirty="0"/>
              <a:t>Grundlegendes:</a:t>
            </a:r>
          </a:p>
          <a:p>
            <a:pPr marL="0" indent="0">
              <a:buNone/>
            </a:pPr>
            <a:r>
              <a:rPr lang="de-DE" cap="none" dirty="0"/>
              <a:t>Es dürfen 6 Feldspieler und ein Torwart pro Mannschaft am Spiel teilnehmen</a:t>
            </a:r>
          </a:p>
          <a:p>
            <a:pPr marL="280800">
              <a:lnSpc>
                <a:spcPct val="110000"/>
              </a:lnSpc>
              <a:spcBef>
                <a:spcPts val="0"/>
              </a:spcBef>
            </a:pPr>
            <a:r>
              <a:rPr lang="de-DE" cap="none" dirty="0"/>
              <a:t>Spielzeit ist Abhängig von der Anzahl der Spiele</a:t>
            </a:r>
          </a:p>
          <a:p>
            <a:pPr marL="459108" lvl="1" indent="0">
              <a:lnSpc>
                <a:spcPct val="110000"/>
              </a:lnSpc>
              <a:spcBef>
                <a:spcPts val="0"/>
              </a:spcBef>
              <a:buNone/>
            </a:pPr>
            <a:r>
              <a:rPr lang="de-DE" sz="1600" cap="none" dirty="0"/>
              <a:t>- zwei </a:t>
            </a:r>
            <a:r>
              <a:rPr lang="de-DE" sz="1600" dirty="0"/>
              <a:t>S</a:t>
            </a:r>
            <a:r>
              <a:rPr lang="de-DE" sz="1600" cap="none" dirty="0"/>
              <a:t>piele</a:t>
            </a:r>
            <a:r>
              <a:rPr lang="de-DE" sz="1600" dirty="0"/>
              <a:t> </a:t>
            </a:r>
            <a:r>
              <a:rPr lang="de-DE" sz="1600" cap="none" dirty="0"/>
              <a:t>pro</a:t>
            </a:r>
            <a:r>
              <a:rPr lang="de-DE" sz="1600" dirty="0"/>
              <a:t> S</a:t>
            </a:r>
            <a:r>
              <a:rPr lang="de-DE" sz="1600" cap="none" dirty="0"/>
              <a:t>pieltag </a:t>
            </a:r>
            <a:r>
              <a:rPr lang="de-DE" sz="1600" dirty="0"/>
              <a:t>=&gt; S</a:t>
            </a:r>
            <a:r>
              <a:rPr lang="de-DE" sz="1600" cap="none" dirty="0"/>
              <a:t>pielzeit</a:t>
            </a:r>
            <a:r>
              <a:rPr lang="de-DE" sz="1600" dirty="0"/>
              <a:t> 2</a:t>
            </a:r>
            <a:r>
              <a:rPr lang="de-DE" sz="1600" cap="none" dirty="0"/>
              <a:t>x</a:t>
            </a:r>
            <a:r>
              <a:rPr lang="de-DE" sz="1600" dirty="0"/>
              <a:t> 20 M</a:t>
            </a:r>
            <a:r>
              <a:rPr lang="de-DE" sz="1600" cap="none" dirty="0"/>
              <a:t>inuten</a:t>
            </a:r>
            <a:br>
              <a:rPr lang="de-DE" sz="1600" dirty="0"/>
            </a:br>
            <a:r>
              <a:rPr lang="de-DE" sz="1600" dirty="0"/>
              <a:t>- </a:t>
            </a:r>
            <a:r>
              <a:rPr lang="de-DE" sz="1600" cap="none" dirty="0"/>
              <a:t>drei</a:t>
            </a:r>
            <a:r>
              <a:rPr lang="de-DE" sz="1600" dirty="0"/>
              <a:t> S</a:t>
            </a:r>
            <a:r>
              <a:rPr lang="de-DE" sz="1600" cap="none" dirty="0"/>
              <a:t>piele</a:t>
            </a:r>
            <a:r>
              <a:rPr lang="de-DE" sz="1600" dirty="0"/>
              <a:t> </a:t>
            </a:r>
            <a:r>
              <a:rPr lang="de-DE" sz="1600" cap="none" dirty="0"/>
              <a:t>pro</a:t>
            </a:r>
            <a:r>
              <a:rPr lang="de-DE" sz="1600" dirty="0"/>
              <a:t> S</a:t>
            </a:r>
            <a:r>
              <a:rPr lang="de-DE" sz="1600" cap="none" dirty="0"/>
              <a:t>pieltag </a:t>
            </a:r>
            <a:r>
              <a:rPr lang="de-DE" sz="1600" dirty="0"/>
              <a:t>=&gt; S</a:t>
            </a:r>
            <a:r>
              <a:rPr lang="de-DE" sz="1600" cap="none" dirty="0"/>
              <a:t>pielzeit</a:t>
            </a:r>
            <a:r>
              <a:rPr lang="de-DE" sz="1600" dirty="0"/>
              <a:t> 2</a:t>
            </a:r>
            <a:r>
              <a:rPr lang="de-DE" sz="1600" cap="none" dirty="0"/>
              <a:t>x</a:t>
            </a:r>
            <a:r>
              <a:rPr lang="de-DE" sz="1600" dirty="0"/>
              <a:t> 13 M</a:t>
            </a:r>
            <a:r>
              <a:rPr lang="de-DE" sz="1600" cap="none" dirty="0"/>
              <a:t>inuten</a:t>
            </a:r>
            <a:r>
              <a:rPr lang="de-DE" sz="1600" dirty="0"/>
              <a:t> </a:t>
            </a:r>
            <a:br>
              <a:rPr lang="de-DE" sz="1600" dirty="0"/>
            </a:br>
            <a:r>
              <a:rPr lang="de-DE" sz="1600" dirty="0"/>
              <a:t>- </a:t>
            </a:r>
            <a:r>
              <a:rPr lang="de-DE" sz="1600" cap="none" dirty="0"/>
              <a:t>vier</a:t>
            </a:r>
            <a:r>
              <a:rPr lang="de-DE" sz="1600" dirty="0"/>
              <a:t> S</a:t>
            </a:r>
            <a:r>
              <a:rPr lang="de-DE" sz="1600" cap="none" dirty="0"/>
              <a:t>piele</a:t>
            </a:r>
            <a:r>
              <a:rPr lang="de-DE" sz="1600" dirty="0"/>
              <a:t> </a:t>
            </a:r>
            <a:r>
              <a:rPr lang="de-DE" sz="1600" cap="none" dirty="0"/>
              <a:t>pro</a:t>
            </a:r>
            <a:r>
              <a:rPr lang="de-DE" sz="1600" dirty="0"/>
              <a:t> S</a:t>
            </a:r>
            <a:r>
              <a:rPr lang="de-DE" sz="1600" cap="none" dirty="0"/>
              <a:t>pieltag </a:t>
            </a:r>
            <a:r>
              <a:rPr lang="de-DE" sz="1600" dirty="0"/>
              <a:t>=&gt; S</a:t>
            </a:r>
            <a:r>
              <a:rPr lang="de-DE" sz="1600" cap="none" dirty="0"/>
              <a:t>pielzeit</a:t>
            </a:r>
            <a:r>
              <a:rPr lang="de-DE" sz="1600" dirty="0"/>
              <a:t> 2</a:t>
            </a:r>
            <a:r>
              <a:rPr lang="de-DE" sz="1600" cap="none" dirty="0"/>
              <a:t>x</a:t>
            </a:r>
            <a:r>
              <a:rPr lang="de-DE" sz="1600" dirty="0"/>
              <a:t> 10 M</a:t>
            </a:r>
            <a:r>
              <a:rPr lang="de-DE" sz="1600" cap="none" dirty="0"/>
              <a:t>inuten </a:t>
            </a:r>
          </a:p>
          <a:p>
            <a:pPr marL="459108" lvl="1" indent="0">
              <a:lnSpc>
                <a:spcPct val="110000"/>
              </a:lnSpc>
              <a:spcBef>
                <a:spcPts val="0"/>
              </a:spcBef>
              <a:buNone/>
            </a:pPr>
            <a:r>
              <a:rPr lang="de-DE" sz="1600" cap="none" dirty="0"/>
              <a:t>- max. 5min Pause, keine Auszeit im gesamten Spiel </a:t>
            </a:r>
          </a:p>
          <a:p>
            <a:pPr marL="280800">
              <a:lnSpc>
                <a:spcPct val="110000"/>
              </a:lnSpc>
              <a:spcBef>
                <a:spcPts val="0"/>
              </a:spcBef>
            </a:pPr>
            <a:r>
              <a:rPr lang="de-DE" cap="none" dirty="0"/>
              <a:t>Bei einem Unentschieden wird ein Penalty-schießen , mit jeweils drei Schützen, durchgeführt*</a:t>
            </a:r>
          </a:p>
          <a:p>
            <a:pPr marL="280800">
              <a:lnSpc>
                <a:spcPct val="110000"/>
              </a:lnSpc>
              <a:spcBef>
                <a:spcPts val="0"/>
              </a:spcBef>
            </a:pPr>
            <a:r>
              <a:rPr lang="de-DE" cap="none" dirty="0"/>
              <a:t>Der Torwart muss während des gesamten Spiels die komplette Ausrüstung tragen </a:t>
            </a:r>
          </a:p>
          <a:p>
            <a:pPr marL="280800">
              <a:lnSpc>
                <a:spcPct val="110000"/>
              </a:lnSpc>
              <a:spcBef>
                <a:spcPts val="0"/>
              </a:spcBef>
            </a:pPr>
            <a:r>
              <a:rPr lang="de-DE" cap="none" dirty="0"/>
              <a:t>Bälle dürfen über Schulterhöhe im gesamten Spiel angenommen werden</a:t>
            </a:r>
          </a:p>
          <a:p>
            <a:pPr marL="280800">
              <a:lnSpc>
                <a:spcPct val="110000"/>
              </a:lnSpc>
              <a:spcBef>
                <a:spcPts val="0"/>
              </a:spcBef>
            </a:pPr>
            <a:endParaRPr lang="de-DE" cap="none" dirty="0"/>
          </a:p>
          <a:p>
            <a:pPr marL="102492" indent="0">
              <a:lnSpc>
                <a:spcPct val="110000"/>
              </a:lnSpc>
              <a:spcBef>
                <a:spcPts val="0"/>
              </a:spcBef>
              <a:buNone/>
            </a:pPr>
            <a:r>
              <a:rPr lang="de-DE" cap="none" dirty="0"/>
              <a:t>Es wird grundsätzlich mit Seitenwechsel gespielt und jeder Anschlag ist an zu pfeifen!</a:t>
            </a:r>
          </a:p>
          <a:p>
            <a:pPr marL="102492" indent="0">
              <a:lnSpc>
                <a:spcPct val="110000"/>
              </a:lnSpc>
              <a:spcBef>
                <a:spcPts val="0"/>
              </a:spcBef>
              <a:buNone/>
            </a:pPr>
            <a:endParaRPr lang="de-DE" cap="none" dirty="0"/>
          </a:p>
          <a:p>
            <a:pPr marL="102492" indent="0">
              <a:lnSpc>
                <a:spcPct val="110000"/>
              </a:lnSpc>
              <a:spcBef>
                <a:spcPts val="0"/>
              </a:spcBef>
              <a:buNone/>
            </a:pPr>
            <a:r>
              <a:rPr lang="de-DE" cap="none" dirty="0"/>
              <a:t>*es kann auf das Penalty-schießen verzichtet werden, wenn beide Mannschaften darauf verzichten</a:t>
            </a:r>
          </a:p>
          <a:p>
            <a:pPr marL="102492" indent="0">
              <a:lnSpc>
                <a:spcPct val="110000"/>
              </a:lnSpc>
              <a:spcBef>
                <a:spcPts val="0"/>
              </a:spcBef>
              <a:buNone/>
            </a:pPr>
            <a:endParaRPr lang="de-DE" cap="none" dirty="0"/>
          </a:p>
        </p:txBody>
      </p:sp>
    </p:spTree>
    <p:extLst>
      <p:ext uri="{BB962C8B-B14F-4D97-AF65-F5344CB8AC3E}">
        <p14:creationId xmlns:p14="http://schemas.microsoft.com/office/powerpoint/2010/main" val="208753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642468" y="647014"/>
            <a:ext cx="7772870" cy="4401236"/>
          </a:xfrm>
        </p:spPr>
        <p:txBody>
          <a:bodyPr>
            <a:normAutofit lnSpcReduction="10000"/>
          </a:bodyPr>
          <a:lstStyle/>
          <a:p>
            <a:endParaRPr lang="de-DE" u="sng" cap="none" dirty="0">
              <a:solidFill>
                <a:srgbClr val="FF0000"/>
              </a:solidFill>
            </a:endParaRPr>
          </a:p>
          <a:p>
            <a:r>
              <a:rPr lang="de-DE" u="sng" cap="none" dirty="0">
                <a:solidFill>
                  <a:srgbClr val="FF0000"/>
                </a:solidFill>
              </a:rPr>
              <a:t>Verboten:</a:t>
            </a:r>
            <a:r>
              <a:rPr lang="de-DE" cap="none" dirty="0">
                <a:solidFill>
                  <a:srgbClr val="FF0000"/>
                </a:solidFill>
              </a:rPr>
              <a:t> </a:t>
            </a:r>
            <a:r>
              <a:rPr lang="de-DE" cap="none" dirty="0"/>
              <a:t>Fuß, runde Seite, gefährliche Bälle, Stockschlagen, absichtliche Fouls, Behinderungen, Wechselfehler</a:t>
            </a:r>
          </a:p>
          <a:p>
            <a:r>
              <a:rPr lang="de-DE" u="sng" cap="none" dirty="0"/>
              <a:t>Persönliche Strafen</a:t>
            </a:r>
            <a:r>
              <a:rPr lang="de-DE" cap="none" dirty="0"/>
              <a:t>: mündliche Verwarnungen, Karten</a:t>
            </a:r>
          </a:p>
          <a:p>
            <a:pPr marL="102492" indent="0">
              <a:lnSpc>
                <a:spcPct val="110000"/>
              </a:lnSpc>
              <a:spcBef>
                <a:spcPts val="0"/>
              </a:spcBef>
              <a:buNone/>
            </a:pPr>
            <a:endParaRPr lang="de-DE" u="sng" cap="none" dirty="0"/>
          </a:p>
          <a:p>
            <a:pPr marL="102492" indent="0">
              <a:lnSpc>
                <a:spcPct val="110000"/>
              </a:lnSpc>
              <a:spcBef>
                <a:spcPts val="0"/>
              </a:spcBef>
              <a:buNone/>
            </a:pPr>
            <a:r>
              <a:rPr lang="de-DE" u="sng" cap="none" dirty="0"/>
              <a:t>Folge von Spielverstößen:</a:t>
            </a:r>
          </a:p>
          <a:p>
            <a:pPr>
              <a:spcBef>
                <a:spcPts val="0"/>
              </a:spcBef>
            </a:pPr>
            <a:r>
              <a:rPr lang="de-DE" cap="none" dirty="0"/>
              <a:t>Bei Einschiebeball, Frei- und Abschlag </a:t>
            </a:r>
            <a:r>
              <a:rPr lang="de-DE" b="1" cap="none" dirty="0"/>
              <a:t>müssen Gegenspieler 5m Abstand einhalten</a:t>
            </a:r>
          </a:p>
          <a:p>
            <a:pPr>
              <a:spcBef>
                <a:spcPts val="0"/>
              </a:spcBef>
            </a:pPr>
            <a:r>
              <a:rPr lang="de-DE" cap="none" dirty="0"/>
              <a:t>Freischläge am Schusskreis dürfen nicht direkt in den Schusskreis gespielt werden</a:t>
            </a:r>
          </a:p>
          <a:p>
            <a:pPr>
              <a:spcBef>
                <a:spcPts val="0"/>
              </a:spcBef>
            </a:pPr>
            <a:r>
              <a:rPr lang="de-DE" cap="none" dirty="0" err="1"/>
              <a:t>Selfpass</a:t>
            </a:r>
            <a:r>
              <a:rPr lang="de-DE" cap="none" dirty="0"/>
              <a:t> - der Ball muss angehalten werden</a:t>
            </a:r>
          </a:p>
          <a:p>
            <a:pPr>
              <a:spcBef>
                <a:spcPts val="0"/>
              </a:spcBef>
            </a:pPr>
            <a:r>
              <a:rPr lang="de-DE" cap="none" dirty="0"/>
              <a:t>Tore können nur innerhalb des Schusskreises erzielt werden</a:t>
            </a:r>
          </a:p>
          <a:p>
            <a:pPr>
              <a:spcBef>
                <a:spcPts val="0"/>
              </a:spcBef>
            </a:pPr>
            <a:r>
              <a:rPr lang="de-DE" cap="none" dirty="0"/>
              <a:t>Wird der Ball unabsichtlich von der verteidigenden Mannschaft über das Grundlinienaus gelenkt, gibt es Lange Ecke</a:t>
            </a:r>
          </a:p>
          <a:p>
            <a:pPr>
              <a:spcBef>
                <a:spcPts val="0"/>
              </a:spcBef>
            </a:pPr>
            <a:r>
              <a:rPr lang="de-DE" cap="none" dirty="0"/>
              <a:t>bei Regelverstößen im Kreis gibt es </a:t>
            </a:r>
            <a:r>
              <a:rPr lang="de-DE" cap="none" dirty="0" err="1"/>
              <a:t>Freeshot</a:t>
            </a:r>
            <a:r>
              <a:rPr lang="de-DE" cap="none" dirty="0"/>
              <a:t> (unabsichtlich) oder 7-m-Ball (absichtlich)</a:t>
            </a:r>
          </a:p>
          <a:p>
            <a:pPr>
              <a:spcBef>
                <a:spcPts val="0"/>
              </a:spcBef>
            </a:pPr>
            <a:r>
              <a:rPr lang="de-DE" cap="none" dirty="0"/>
              <a:t>Der Torwart darf den Ball nicht gefährlich abwehren, abdecken bzw. blockieren oder festhalten sowie den Ball nicht absichtlich in das Toraus schieben</a:t>
            </a:r>
          </a:p>
          <a:p>
            <a:pPr marL="0" indent="0">
              <a:spcBef>
                <a:spcPts val="0"/>
              </a:spcBef>
              <a:buNone/>
            </a:pPr>
            <a:endParaRPr lang="de-DE" cap="none" dirty="0"/>
          </a:p>
          <a:p>
            <a:endParaRPr lang="de-DE" dirty="0"/>
          </a:p>
        </p:txBody>
      </p:sp>
    </p:spTree>
    <p:extLst>
      <p:ext uri="{BB962C8B-B14F-4D97-AF65-F5344CB8AC3E}">
        <p14:creationId xmlns:p14="http://schemas.microsoft.com/office/powerpoint/2010/main" val="371758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9920F36-29D7-4B18-B4C2-5540634E4FE2}"/>
              </a:ext>
            </a:extLst>
          </p:cNvPr>
          <p:cNvSpPr txBox="1">
            <a:spLocks/>
          </p:cNvSpPr>
          <p:nvPr/>
        </p:nvSpPr>
        <p:spPr>
          <a:xfrm>
            <a:off x="1856763" y="505670"/>
            <a:ext cx="5430473" cy="8808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de-DE" sz="2800" b="1" u="sng" dirty="0"/>
              <a:t>Ausführung Freischlag</a:t>
            </a:r>
          </a:p>
        </p:txBody>
      </p:sp>
      <p:pic>
        <p:nvPicPr>
          <p:cNvPr id="5" name="Grafik 4">
            <a:extLst>
              <a:ext uri="{FF2B5EF4-FFF2-40B4-BE49-F238E27FC236}">
                <a16:creationId xmlns:a16="http://schemas.microsoft.com/office/drawing/2014/main" id="{0D01DF9F-D9A0-4A0F-898D-EF164DDD4E31}"/>
              </a:ext>
            </a:extLst>
          </p:cNvPr>
          <p:cNvPicPr>
            <a:picLocks noChangeAspect="1"/>
          </p:cNvPicPr>
          <p:nvPr/>
        </p:nvPicPr>
        <p:blipFill>
          <a:blip r:embed="rId2"/>
          <a:stretch>
            <a:fillRect/>
          </a:stretch>
        </p:blipFill>
        <p:spPr>
          <a:xfrm>
            <a:off x="367588" y="1414518"/>
            <a:ext cx="3695637" cy="2372686"/>
          </a:xfrm>
          <a:prstGeom prst="rect">
            <a:avLst/>
          </a:prstGeom>
        </p:spPr>
      </p:pic>
      <p:sp>
        <p:nvSpPr>
          <p:cNvPr id="6" name="Textfeld 5">
            <a:extLst>
              <a:ext uri="{FF2B5EF4-FFF2-40B4-BE49-F238E27FC236}">
                <a16:creationId xmlns:a16="http://schemas.microsoft.com/office/drawing/2014/main" id="{9BCAA7B6-E4E5-47B8-BF7C-F0C16F7FDD44}"/>
              </a:ext>
            </a:extLst>
          </p:cNvPr>
          <p:cNvSpPr txBox="1"/>
          <p:nvPr/>
        </p:nvSpPr>
        <p:spPr>
          <a:xfrm>
            <a:off x="4063225" y="1781876"/>
            <a:ext cx="4511280" cy="1815882"/>
          </a:xfrm>
          <a:prstGeom prst="rect">
            <a:avLst/>
          </a:prstGeom>
          <a:noFill/>
        </p:spPr>
        <p:txBody>
          <a:bodyPr wrap="square" rtlCol="0">
            <a:spAutoFit/>
          </a:bodyPr>
          <a:lstStyle/>
          <a:p>
            <a:pPr marL="342900" indent="-342900">
              <a:buFont typeface="+mj-lt"/>
              <a:buAutoNum type="arabicPeriod"/>
            </a:pPr>
            <a:r>
              <a:rPr lang="de-DE" dirty="0"/>
              <a:t>der Freischlag kann am Ort der Vergehens ausgeführt werden</a:t>
            </a:r>
          </a:p>
          <a:p>
            <a:pPr marL="342900" indent="-342900">
              <a:buFont typeface="+mj-lt"/>
              <a:buAutoNum type="arabicPeriod"/>
            </a:pPr>
            <a:r>
              <a:rPr lang="de-DE" dirty="0"/>
              <a:t>der Freischlag kann bis auf die Höhe des Schusskreisrades vorverlegt werden, auf Höhe des Vergehens</a:t>
            </a:r>
          </a:p>
          <a:p>
            <a:pPr marL="342900" indent="-342900">
              <a:buFont typeface="+mj-lt"/>
              <a:buAutoNum type="arabicPeriod"/>
            </a:pPr>
            <a:r>
              <a:rPr lang="de-DE" dirty="0"/>
              <a:t>der Freischlag kann an einer Beliebigen Stelle im Schusskreis ausgeführt werden.</a:t>
            </a:r>
          </a:p>
          <a:p>
            <a:r>
              <a:rPr lang="de-DE" dirty="0">
                <a:solidFill>
                  <a:srgbClr val="FF0000"/>
                </a:solidFill>
              </a:rPr>
              <a:t>	</a:t>
            </a:r>
            <a:endParaRPr lang="de-DE" dirty="0"/>
          </a:p>
        </p:txBody>
      </p:sp>
      <p:sp>
        <p:nvSpPr>
          <p:cNvPr id="2" name="Textfeld 1">
            <a:extLst>
              <a:ext uri="{FF2B5EF4-FFF2-40B4-BE49-F238E27FC236}">
                <a16:creationId xmlns:a16="http://schemas.microsoft.com/office/drawing/2014/main" id="{4155985D-0F81-4301-AE52-409DC3314B80}"/>
              </a:ext>
            </a:extLst>
          </p:cNvPr>
          <p:cNvSpPr txBox="1"/>
          <p:nvPr/>
        </p:nvSpPr>
        <p:spPr>
          <a:xfrm>
            <a:off x="367588" y="3792614"/>
            <a:ext cx="7815517" cy="1815882"/>
          </a:xfrm>
          <a:prstGeom prst="rect">
            <a:avLst/>
          </a:prstGeom>
          <a:noFill/>
        </p:spPr>
        <p:txBody>
          <a:bodyPr wrap="square" rtlCol="0">
            <a:spAutoFit/>
          </a:bodyPr>
          <a:lstStyle/>
          <a:p>
            <a:r>
              <a:rPr lang="de-DE" dirty="0"/>
              <a:t>1. Beispiel: bei Punkt A begeht der Stürmer ein Foul, somit kann der Verteidiger den Freischlag an Punkt A, D oder B an einer beliebigen Stelle im Schusskreis ausführen. Alle anderen Positionen außerhalb des Schusskreises sind nicht erlaubt.</a:t>
            </a:r>
          </a:p>
          <a:p>
            <a:r>
              <a:rPr lang="de-DE" dirty="0"/>
              <a:t> 2. Beispiel: bei Punkt E begeht der Stürmer ein Foul, somit kann der Verteidiger den Freischlag an Punkt E oder F ausführen. Alle anderen Positionen sind nicht erlaubt</a:t>
            </a:r>
          </a:p>
          <a:p>
            <a:endParaRPr lang="de-DE" dirty="0"/>
          </a:p>
          <a:p>
            <a:r>
              <a:rPr lang="de-DE" b="1" u="sng" dirty="0"/>
              <a:t>Hinweis ein Freischlag ist kein Abschlag!</a:t>
            </a:r>
          </a:p>
          <a:p>
            <a:endParaRPr lang="de-DE" dirty="0"/>
          </a:p>
        </p:txBody>
      </p:sp>
    </p:spTree>
    <p:extLst>
      <p:ext uri="{BB962C8B-B14F-4D97-AF65-F5344CB8AC3E}">
        <p14:creationId xmlns:p14="http://schemas.microsoft.com/office/powerpoint/2010/main" val="2651450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ropfen">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TM04033925[[fn=Tropfen]]</Template>
  <TotalTime>0</TotalTime>
  <Words>1241</Words>
  <Application>Microsoft Office PowerPoint</Application>
  <PresentationFormat>Bildschirmpräsentation (16:10)</PresentationFormat>
  <Paragraphs>178</Paragraphs>
  <Slides>33</Slides>
  <Notes>8</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39" baseType="lpstr">
      <vt:lpstr>Arial</vt:lpstr>
      <vt:lpstr>Calibri</vt:lpstr>
      <vt:lpstr>Tw Cen MT</vt:lpstr>
      <vt:lpstr>Wingdings</vt:lpstr>
      <vt:lpstr>Tropfen</vt:lpstr>
      <vt:lpstr>think-cell Folie</vt:lpstr>
      <vt:lpstr>PowerPoint-Präsentation</vt:lpstr>
      <vt:lpstr>Was braucht man zum Pfeifen?</vt:lpstr>
      <vt:lpstr>Ausrüstung: - Pfeifen - Pfeifshirts - Stift - Schreibblock - Karten - Kunstrasenschuhe - Stoppuhr</vt:lpstr>
      <vt:lpstr>Was ist bei der Spielvorbesprechung  zu beachten?</vt:lpstr>
      <vt:lpstr>Spielvorbesprechung</vt:lpstr>
      <vt:lpstr>Spielregeln</vt:lpstr>
      <vt:lpstr>Wichtige Regeln</vt:lpstr>
      <vt:lpstr>PowerPoint-Präsentation</vt:lpstr>
      <vt:lpstr>PowerPoint-Präsentation</vt:lpstr>
      <vt:lpstr>Die Wechselzone befindet sich auf Höhe der Mittellinie und nicht an der Grundlinie! </vt:lpstr>
      <vt:lpstr>Aufteilung und Laufwege </vt:lpstr>
      <vt:lpstr>Freischlag auf der Mittelinie (Lange ecke) </vt:lpstr>
      <vt:lpstr>Freeshort</vt:lpstr>
      <vt:lpstr>PowerPoint-Präsentation</vt:lpstr>
      <vt:lpstr>Wann ist ein Freeshort zu Ende?</vt:lpstr>
      <vt:lpstr>7-m-Ball</vt:lpstr>
      <vt:lpstr>Aufstellung 7-m-Ball</vt:lpstr>
      <vt:lpstr>PowerPoint-Präsentation</vt:lpstr>
      <vt:lpstr>Penalty-schießen</vt:lpstr>
      <vt:lpstr>PowerPoint-Präsentation</vt:lpstr>
      <vt:lpstr>Wann ist ein Penalty zu Ende?</vt:lpstr>
      <vt:lpstr>Der Torwart</vt:lpstr>
      <vt:lpstr>PowerPoint-Präsentation</vt:lpstr>
      <vt:lpstr>Nach dem Spiel</vt:lpstr>
      <vt:lpstr>Zeichen der Schiedsrichter</vt:lpstr>
      <vt:lpstr>PowerPoint-Präsentation</vt:lpstr>
      <vt:lpstr>PowerPoint-Präsentation</vt:lpstr>
      <vt:lpstr>PowerPoint-Präsentation</vt:lpstr>
      <vt:lpstr>PowerPoint-Präsentation</vt:lpstr>
      <vt:lpstr>PowerPoint-Präsentation</vt:lpstr>
      <vt:lpstr>PowerPoint-Präsentation</vt:lpstr>
      <vt:lpstr>Ein Zeitstopp wird mit beiden Armen und über dem Kopf gekreuzten Handgelenken angezeigt</vt:lpstr>
      <vt:lpstr>Vielen Dank für eure Aufmerksamkeit! …Nun geht es los!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Rene Clausner</dc:creator>
  <cp:lastModifiedBy>Rene Clausner</cp:lastModifiedBy>
  <cp:revision>343</cp:revision>
  <dcterms:created xsi:type="dcterms:W3CDTF">2015-12-13T15:26:57Z</dcterms:created>
  <dcterms:modified xsi:type="dcterms:W3CDTF">2019-07-21T14:16:36Z</dcterms:modified>
</cp:coreProperties>
</file>